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9"/>
  </p:notesMasterIdLst>
  <p:sldIdLst>
    <p:sldId id="377" r:id="rId2"/>
    <p:sldId id="388" r:id="rId3"/>
    <p:sldId id="378" r:id="rId4"/>
    <p:sldId id="390" r:id="rId5"/>
    <p:sldId id="414" r:id="rId6"/>
    <p:sldId id="391" r:id="rId7"/>
    <p:sldId id="392" r:id="rId8"/>
    <p:sldId id="385" r:id="rId9"/>
    <p:sldId id="403" r:id="rId10"/>
    <p:sldId id="417" r:id="rId11"/>
    <p:sldId id="420" r:id="rId12"/>
    <p:sldId id="404" r:id="rId13"/>
    <p:sldId id="470" r:id="rId14"/>
    <p:sldId id="422" r:id="rId15"/>
    <p:sldId id="423" r:id="rId16"/>
    <p:sldId id="446" r:id="rId17"/>
    <p:sldId id="447" r:id="rId18"/>
    <p:sldId id="448" r:id="rId19"/>
    <p:sldId id="449" r:id="rId20"/>
    <p:sldId id="457" r:id="rId21"/>
    <p:sldId id="458" r:id="rId22"/>
    <p:sldId id="459" r:id="rId23"/>
    <p:sldId id="460" r:id="rId24"/>
    <p:sldId id="429" r:id="rId25"/>
    <p:sldId id="451" r:id="rId26"/>
    <p:sldId id="428" r:id="rId27"/>
    <p:sldId id="450" r:id="rId28"/>
    <p:sldId id="463" r:id="rId29"/>
    <p:sldId id="464" r:id="rId30"/>
    <p:sldId id="466" r:id="rId31"/>
    <p:sldId id="467" r:id="rId32"/>
    <p:sldId id="469" r:id="rId33"/>
    <p:sldId id="468" r:id="rId34"/>
    <p:sldId id="461" r:id="rId35"/>
    <p:sldId id="462" r:id="rId36"/>
    <p:sldId id="438" r:id="rId37"/>
    <p:sldId id="380" r:id="rId38"/>
    <p:sldId id="405" r:id="rId39"/>
    <p:sldId id="452" r:id="rId40"/>
    <p:sldId id="453" r:id="rId41"/>
    <p:sldId id="454" r:id="rId42"/>
    <p:sldId id="407" r:id="rId43"/>
    <p:sldId id="456" r:id="rId44"/>
    <p:sldId id="376" r:id="rId45"/>
    <p:sldId id="410" r:id="rId46"/>
    <p:sldId id="412" r:id="rId47"/>
    <p:sldId id="386" r:id="rId48"/>
  </p:sldIdLst>
  <p:sldSz cx="12192000" cy="6858000"/>
  <p:notesSz cx="6858000" cy="9144000"/>
  <p:embeddedFontLst>
    <p:embeddedFont>
      <p:font typeface="Microsoft YaHei UI" panose="020B0503020204020204" pitchFamily="34" charset="-122"/>
      <p:regular r:id="rId50"/>
      <p:bold r:id="rId51"/>
    </p:embeddedFont>
    <p:embeddedFont>
      <p:font typeface="210 역전다방 B" panose="02020603020101020101" pitchFamily="18" charset="-127"/>
      <p:regular r:id="rId52"/>
    </p:embeddedFont>
    <p:embeddedFont>
      <p:font typeface="210 썸타임 L" panose="02020603020101020101" pitchFamily="18" charset="-127"/>
      <p:regular r:id="rId53"/>
    </p:embeddedFont>
    <p:embeddedFont>
      <p:font typeface="210 싸나이 L" panose="02020603020101020101" pitchFamily="18" charset="-127"/>
      <p:regular r:id="rId54"/>
    </p:embeddedFont>
    <p:embeddedFont>
      <p:font typeface="210 스톤에이지 R" panose="02020603020101020101" pitchFamily="18" charset="-127"/>
      <p:regular r:id="rId55"/>
    </p:embeddedFont>
    <p:embeddedFont>
      <p:font typeface="210 상상공작소 B" panose="02020603020101020101" pitchFamily="18" charset="-127"/>
      <p:regular r:id="rId56"/>
    </p:embeddedFont>
    <p:embeddedFont>
      <p:font typeface="배달의민족 한나는 열한살" panose="020B0600000101010101" pitchFamily="50" charset="-127"/>
      <p:regular r:id="rId57"/>
    </p:embeddedFont>
    <p:embeddedFont>
      <p:font typeface="210 도시락 B" panose="02020603020101020101" pitchFamily="18" charset="-127"/>
      <p:regular r:id="rId58"/>
    </p:embeddedFont>
    <p:embeddedFont>
      <p:font typeface="210 데이라잇 R" panose="02020603020101020101" pitchFamily="18" charset="-127"/>
      <p:regular r:id="rId59"/>
    </p:embeddedFont>
    <p:embeddedFont>
      <p:font typeface="210 다락방 R" panose="02020603020101020101" pitchFamily="18" charset="-127"/>
      <p:regular r:id="rId60"/>
    </p:embeddedFont>
    <p:embeddedFont>
      <p:font typeface="210 나무젓가락 B" panose="02020603020101020101" pitchFamily="18" charset="-127"/>
      <p:regular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F97"/>
    <a:srgbClr val="7E7F84"/>
    <a:srgbClr val="79CDCF"/>
    <a:srgbClr val="272938"/>
    <a:srgbClr val="FE1818"/>
    <a:srgbClr val="EE929D"/>
    <a:srgbClr val="E37987"/>
    <a:srgbClr val="045D32"/>
    <a:srgbClr val="238342"/>
    <a:srgbClr val="FFE1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45" autoAdjust="0"/>
    <p:restoredTop sz="92290" autoAdjust="0"/>
  </p:normalViewPr>
  <p:slideViewPr>
    <p:cSldViewPr snapToGrid="0">
      <p:cViewPr varScale="1">
        <p:scale>
          <a:sx n="87" d="100"/>
          <a:sy n="87" d="100"/>
        </p:scale>
        <p:origin x="84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00259126736528"/>
          <c:y val="0.12871385213369427"/>
          <c:w val="0.66524232285152218"/>
          <c:h val="0.8209870982916156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8A6E5B">
                  <a:alpha val="8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AA-4DA5-B35C-5FA9A59842C7}"/>
              </c:ext>
            </c:extLst>
          </c:dPt>
          <c:dPt>
            <c:idx val="1"/>
            <c:bubble3D val="0"/>
            <c:spPr>
              <a:solidFill>
                <a:srgbClr val="FB716F">
                  <a:alpha val="8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AA-4DA5-B35C-5FA9A59842C7}"/>
              </c:ext>
            </c:extLst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  <a:alpha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AA-4DA5-B35C-5FA9A59842C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210 데이라잇 R" panose="02020603020101020101" pitchFamily="18" charset="-127"/>
                    <a:ea typeface="210 데이라잇 R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3"/>
                <c:pt idx="0">
                  <c:v>원활하다</c:v>
                </c:pt>
                <c:pt idx="1">
                  <c:v>자주 그렇다</c:v>
                </c:pt>
                <c:pt idx="2">
                  <c:v>매우 그렇다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3"/>
                <c:pt idx="0">
                  <c:v>0.63400000000000001</c:v>
                </c:pt>
                <c:pt idx="1">
                  <c:v>0.27300000000000002</c:v>
                </c:pt>
                <c:pt idx="2">
                  <c:v>9.2999999999999999E-2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3AA-4DA5-B35C-5FA9A59842C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210 데이라잇 R" panose="02020603020101020101" pitchFamily="18" charset="-127"/>
          <a:ea typeface="210 데이라잇 R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C8F3B-D5AC-4851-AA08-50668298FF2B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5C1C3-0CFD-45BB-9358-1ABC3A1925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7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78AB1-E21A-43B6-BD14-C8BB7D8057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85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bw1101/SmartReptileCage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77512" y="1728479"/>
            <a:ext cx="4613314" cy="1494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210 역전다방 B" panose="02020603020101020101" pitchFamily="18" charset="-127"/>
                <a:ea typeface="210 역전다방 B" panose="02020603020101020101" pitchFamily="18" charset="-127"/>
              </a:rPr>
              <a:t>졸업작품 최종발표</a:t>
            </a:r>
            <a:endParaRPr lang="en-US" altLang="ko-KR" sz="3600" dirty="0">
              <a:solidFill>
                <a:schemeClr val="bg1"/>
              </a:solidFill>
              <a:latin typeface="210 역전다방 B" panose="02020603020101020101" pitchFamily="18" charset="-127"/>
              <a:ea typeface="210 역전다방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210 역전다방 B" panose="02020603020101020101" pitchFamily="18" charset="-127"/>
                <a:ea typeface="210 역전다방 B" panose="02020603020101020101" pitchFamily="18" charset="-127"/>
              </a:rPr>
              <a:t>Smart Reptile Cage</a:t>
            </a:r>
            <a:endParaRPr lang="ko-KR" altLang="en-US" sz="2800" dirty="0">
              <a:solidFill>
                <a:schemeClr val="bg1"/>
              </a:solidFill>
              <a:latin typeface="210 역전다방 B" panose="02020603020101020101" pitchFamily="18" charset="-127"/>
              <a:ea typeface="210 역전다방 B" panose="020206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729346" y="2052737"/>
            <a:ext cx="1321764" cy="1101007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210 역전다방 B" panose="02020603020101020101" pitchFamily="18" charset="-127"/>
                <a:ea typeface="210 역전다방 B" panose="02020603020101020101" pitchFamily="18" charset="-127"/>
              </a:rPr>
              <a:t>2019</a:t>
            </a:r>
            <a:endParaRPr lang="ko-KR" altLang="en-US" sz="3200" b="1" dirty="0">
              <a:solidFill>
                <a:schemeClr val="bg1"/>
              </a:solidFill>
              <a:latin typeface="210 역전다방 B" panose="02020603020101020101" pitchFamily="18" charset="-127"/>
              <a:ea typeface="210 역전다방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822655" y="3452770"/>
            <a:ext cx="8640000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 flipV="1">
            <a:off x="1822655" y="3452281"/>
            <a:ext cx="5778295" cy="3915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830621" y="3594512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F9A031-8163-415D-BDFF-16BEA91E7736}"/>
              </a:ext>
            </a:extLst>
          </p:cNvPr>
          <p:cNvSpPr txBox="1"/>
          <p:nvPr/>
        </p:nvSpPr>
        <p:spPr>
          <a:xfrm>
            <a:off x="7761274" y="3682318"/>
            <a:ext cx="2701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72938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2013152008 </a:t>
            </a:r>
            <a:r>
              <a:rPr lang="ko-KR" altLang="en-US" sz="2400" dirty="0">
                <a:solidFill>
                  <a:srgbClr val="272938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김병욱</a:t>
            </a:r>
            <a:endParaRPr lang="en-US" altLang="ko-KR" sz="2400" dirty="0">
              <a:solidFill>
                <a:srgbClr val="272938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272938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2013152015 </a:t>
            </a:r>
            <a:r>
              <a:rPr lang="ko-KR" altLang="en-US" sz="2400" dirty="0" err="1">
                <a:solidFill>
                  <a:srgbClr val="272938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김진하</a:t>
            </a:r>
            <a:endParaRPr lang="en-US" altLang="ko-KR" sz="2400" dirty="0">
              <a:solidFill>
                <a:srgbClr val="272938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272938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2016150031 </a:t>
            </a:r>
            <a:r>
              <a:rPr lang="ko-KR" altLang="en-US" sz="2400" dirty="0">
                <a:solidFill>
                  <a:srgbClr val="272938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이지혜</a:t>
            </a:r>
            <a:endParaRPr lang="en-US" altLang="ko-KR" sz="2400" dirty="0">
              <a:solidFill>
                <a:srgbClr val="272938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272938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2016152041 </a:t>
            </a:r>
            <a:r>
              <a:rPr lang="ko-KR" altLang="en-US" sz="2400" dirty="0" err="1">
                <a:solidFill>
                  <a:srgbClr val="272938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한다예</a:t>
            </a:r>
            <a:endParaRPr lang="ko-KR" altLang="en-US" sz="2400" dirty="0">
              <a:solidFill>
                <a:srgbClr val="272938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3" name="모서리가 둥근 직사각형 11">
            <a:extLst>
              <a:ext uri="{FF2B5EF4-FFF2-40B4-BE49-F238E27FC236}">
                <a16:creationId xmlns:a16="http://schemas.microsoft.com/office/drawing/2014/main" id="{D7442A51-D4B2-4C62-9DDF-467140955794}"/>
              </a:ext>
            </a:extLst>
          </p:cNvPr>
          <p:cNvSpPr/>
          <p:nvPr/>
        </p:nvSpPr>
        <p:spPr>
          <a:xfrm>
            <a:off x="8636466" y="5847397"/>
            <a:ext cx="1826189" cy="379293"/>
          </a:xfrm>
          <a:prstGeom prst="roundRect">
            <a:avLst>
              <a:gd name="adj" fmla="val 50000"/>
            </a:avLst>
          </a:prstGeom>
          <a:solidFill>
            <a:srgbClr val="E5E5E5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76200" dir="16200000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START</a:t>
            </a:r>
            <a:endParaRPr lang="ko-KR" altLang="en-US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40BEF58-58FC-4DE7-9160-581F1F46317E}"/>
              </a:ext>
            </a:extLst>
          </p:cNvPr>
          <p:cNvCxnSpPr/>
          <p:nvPr/>
        </p:nvCxnSpPr>
        <p:spPr>
          <a:xfrm>
            <a:off x="1822655" y="3452770"/>
            <a:ext cx="3897630" cy="0"/>
          </a:xfrm>
          <a:prstGeom prst="line">
            <a:avLst/>
          </a:prstGeom>
          <a:ln w="38100">
            <a:solidFill>
              <a:srgbClr val="FE1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73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23698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2A0C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04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S/W </a:t>
            </a: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구성도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34540"/>
              </p:ext>
            </p:extLst>
          </p:nvPr>
        </p:nvGraphicFramePr>
        <p:xfrm>
          <a:off x="498713" y="1643410"/>
          <a:ext cx="11260034" cy="4342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3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210 역전다방 B" panose="02020603020101020101" pitchFamily="18" charset="-127"/>
                          <a:ea typeface="210 역전다방 B" panose="02020603020101020101" pitchFamily="18" charset="-127"/>
                          <a:cs typeface="+mn-cs"/>
                        </a:rPr>
                        <a:t>Smart Reptile Cage </a:t>
                      </a:r>
                      <a:r>
                        <a:rPr kumimoji="0" lang="ko-KR" alt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210 역전다방 B" panose="02020603020101020101" pitchFamily="18" charset="-127"/>
                          <a:ea typeface="210 역전다방 B" panose="02020603020101020101" pitchFamily="18" charset="-127"/>
                          <a:cs typeface="+mn-cs"/>
                        </a:rPr>
                        <a:t>구성도</a:t>
                      </a:r>
                      <a:endParaRPr kumimoji="0" lang="en-US" altLang="ko-KR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210 역전다방 B" panose="02020603020101020101" pitchFamily="18" charset="-127"/>
                        <a:ea typeface="210 역전다방 B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128">
                <a:tc>
                  <a:txBody>
                    <a:bodyPr/>
                    <a:lstStyle/>
                    <a:p>
                      <a:endParaRPr lang="ko-KR" altLang="en-US" sz="12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31267"/>
              </p:ext>
            </p:extLst>
          </p:nvPr>
        </p:nvGraphicFramePr>
        <p:xfrm>
          <a:off x="590988" y="4195550"/>
          <a:ext cx="4062292" cy="16362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58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도마뱀 활동기록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5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주변 블루투스 장비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l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검색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서버와 클라이언트간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블루투스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데이터동신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35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블루투스 자동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페어링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초에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1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번씩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블루투스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자동세팅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740819"/>
              </p:ext>
            </p:extLst>
          </p:nvPr>
        </p:nvGraphicFramePr>
        <p:xfrm>
          <a:off x="590988" y="2389606"/>
          <a:ext cx="4062292" cy="16870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1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85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도마뱀 활동기록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43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Tensorflow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를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l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사용한 도마뱀 인식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도마뱀 일간 활동량 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측정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43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도마뱀 주간 활동량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l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측정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사육장 내 도마뱀 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위치 빈도 측정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92065"/>
              </p:ext>
            </p:extLst>
          </p:nvPr>
        </p:nvGraphicFramePr>
        <p:xfrm>
          <a:off x="4856544" y="2389605"/>
          <a:ext cx="3606644" cy="16870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3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25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병원 위치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9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도마뱀 병원 표시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가까운 병원 검색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9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병원 전화 연결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병원 정보 확인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591243"/>
              </p:ext>
            </p:extLst>
          </p:nvPr>
        </p:nvGraphicFramePr>
        <p:xfrm>
          <a:off x="4856544" y="4213142"/>
          <a:ext cx="3606644" cy="1636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3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000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기타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로그인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/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회원가입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먹이 수동 지급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14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커뮤니티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환경설정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214218"/>
              </p:ext>
            </p:extLst>
          </p:nvPr>
        </p:nvGraphicFramePr>
        <p:xfrm>
          <a:off x="8666453" y="2389605"/>
          <a:ext cx="2763548" cy="34422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3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4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데이터 정보 관리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542"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 정보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542"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자유게시판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542"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센서 정보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542"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영상 정보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542"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사육 정보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7" name="직선 연결선 16"/>
          <p:cNvCxnSpPr>
            <a:cxnSpLocks/>
          </p:cNvCxnSpPr>
          <p:nvPr/>
        </p:nvCxnSpPr>
        <p:spPr>
          <a:xfrm>
            <a:off x="490747" y="900761"/>
            <a:ext cx="456893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82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04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DB </a:t>
            </a: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구성도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049007"/>
              </p:ext>
            </p:extLst>
          </p:nvPr>
        </p:nvGraphicFramePr>
        <p:xfrm>
          <a:off x="1386308" y="2276474"/>
          <a:ext cx="2615962" cy="3338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07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210 역전다방 B" panose="02020603020101020101" pitchFamily="18" charset="-127"/>
                          <a:ea typeface="210 역전다방 B" panose="02020603020101020101" pitchFamily="18" charset="-127"/>
                          <a:cs typeface="+mn-cs"/>
                        </a:rPr>
                        <a:t>UserInfo</a:t>
                      </a:r>
                      <a:endParaRPr kumimoji="0" lang="en-US" altLang="ko-KR" sz="16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210 역전다방 B" panose="02020603020101020101" pitchFamily="18" charset="-127"/>
                        <a:ea typeface="210 역전다방 B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7398"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id :  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 아이디</a:t>
                      </a: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password : 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 비밀번호</a:t>
                      </a: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name : 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 이름</a:t>
                      </a: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phone : 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 휴대전화</a:t>
                      </a:r>
                    </a:p>
                    <a:p>
                      <a:r>
                        <a:rPr lang="en-US" altLang="ko-KR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regdate</a:t>
                      </a: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회원가입 날짜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057158"/>
              </p:ext>
            </p:extLst>
          </p:nvPr>
        </p:nvGraphicFramePr>
        <p:xfrm>
          <a:off x="4544904" y="2276475"/>
          <a:ext cx="2630066" cy="3338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2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210 역전다방 B" panose="02020603020101020101" pitchFamily="18" charset="-127"/>
                          <a:ea typeface="210 역전다방 B" panose="02020603020101020101" pitchFamily="18" charset="-127"/>
                          <a:cs typeface="+mn-cs"/>
                        </a:rPr>
                        <a:t>Board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7943">
                <a:tc>
                  <a:txBody>
                    <a:bodyPr/>
                    <a:lstStyle/>
                    <a:p>
                      <a:r>
                        <a:rPr lang="en-US" altLang="ko-KR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num</a:t>
                      </a: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게시판 </a:t>
                      </a: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id : </a:t>
                      </a:r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작성자</a:t>
                      </a: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title : </a:t>
                      </a:r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제목</a:t>
                      </a: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memo : </a:t>
                      </a:r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내용</a:t>
                      </a: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time : </a:t>
                      </a:r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작성시간</a:t>
                      </a: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hit : </a:t>
                      </a:r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조회수</a:t>
                      </a: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ref : </a:t>
                      </a:r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원글</a:t>
                      </a:r>
                      <a:endParaRPr lang="ko-KR" altLang="en-US" sz="16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indent : 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들여쓰기 횟수</a:t>
                      </a: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step : </a:t>
                      </a:r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목록 페이지</a:t>
                      </a:r>
                    </a:p>
                    <a:p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step 2:  </a:t>
                      </a:r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목록 페이지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66033" y="190714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User</a:t>
            </a:r>
            <a:endParaRPr lang="ko-KR" altLang="en-US" b="1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44904" y="188809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Board</a:t>
            </a:r>
            <a:endParaRPr lang="ko-KR" altLang="en-US" b="1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747" y="139065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DB </a:t>
            </a:r>
            <a:r>
              <a:rPr lang="ko-KR" altLang="en-US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이름 </a:t>
            </a:r>
            <a:r>
              <a:rPr lang="en-US" altLang="ko-KR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Smart Cage</a:t>
            </a:r>
            <a:endParaRPr lang="ko-KR" altLang="en-US" b="1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192732" y="2230260"/>
            <a:ext cx="2695575" cy="33843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278457" y="2553246"/>
            <a:ext cx="24529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UserInfo</a:t>
            </a:r>
            <a:r>
              <a:rPr lang="en-US" altLang="ko-KR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: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사용자의 회원정보를 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저장하는 테이블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Board :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커뮤니티 </a:t>
            </a:r>
            <a:r>
              <a:rPr lang="ko-KR" altLang="en-US" sz="2000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게시글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정보를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저장하는 테이블</a:t>
            </a: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490747" y="900761"/>
            <a:ext cx="456893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257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05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66033" y="46687"/>
            <a:ext cx="105870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시스템 모듈 상세 설계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(Class Diagram)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-11538" y="863772"/>
            <a:ext cx="12215328" cy="5987838"/>
            <a:chOff x="-11538" y="1148252"/>
            <a:chExt cx="12215328" cy="598783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AA14A1E-EED2-4076-8DE4-786C12BB3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538" y="1148252"/>
              <a:ext cx="12192000" cy="5987838"/>
            </a:xfrm>
            <a:prstGeom prst="rect">
              <a:avLst/>
            </a:prstGeom>
          </p:spPr>
        </p:pic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E7100F8-DF15-4651-91F2-A8C037F9C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7375" y="1747519"/>
              <a:ext cx="38241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C6FCACF-9F2D-43CF-BEE5-42A2EABB10D3}"/>
                </a:ext>
              </a:extLst>
            </p:cNvPr>
            <p:cNvCxnSpPr>
              <a:cxnSpLocks/>
            </p:cNvCxnSpPr>
            <p:nvPr/>
          </p:nvCxnSpPr>
          <p:spPr>
            <a:xfrm>
              <a:off x="5807375" y="5080000"/>
              <a:ext cx="3173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2C36DB5-674C-46AA-8059-79D1678E0A50}"/>
                </a:ext>
              </a:extLst>
            </p:cNvPr>
            <p:cNvSpPr/>
            <p:nvPr/>
          </p:nvSpPr>
          <p:spPr>
            <a:xfrm>
              <a:off x="6859054" y="1263663"/>
              <a:ext cx="4062946" cy="1851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B78D852-9C5B-4EA0-A0B7-D20251B8D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6207370" y="1215169"/>
              <a:ext cx="2130520" cy="1920314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8684" y="1218115"/>
              <a:ext cx="5742036" cy="5593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83959B-C1E6-41D2-ABA7-98A16BFBEBCC}"/>
                </a:ext>
              </a:extLst>
            </p:cNvPr>
            <p:cNvSpPr/>
            <p:nvPr/>
          </p:nvSpPr>
          <p:spPr>
            <a:xfrm>
              <a:off x="46655" y="1218115"/>
              <a:ext cx="5760720" cy="58785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58487" y="1267193"/>
              <a:ext cx="5502810" cy="5608747"/>
              <a:chOff x="158486" y="1267193"/>
              <a:chExt cx="5562165" cy="5791610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716" y="1267193"/>
                <a:ext cx="5113323" cy="1733550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636" y="4929120"/>
                <a:ext cx="4899015" cy="2129683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6"/>
              <a:srcRect b="40884"/>
              <a:stretch/>
            </p:blipFill>
            <p:spPr>
              <a:xfrm>
                <a:off x="158486" y="3000743"/>
                <a:ext cx="5114553" cy="1242999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6690BC4-7102-4951-9E9D-982137FF78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450" t="16938" r="3830" b="16913"/>
              <a:stretch/>
            </p:blipFill>
            <p:spPr>
              <a:xfrm>
                <a:off x="260294" y="4255936"/>
                <a:ext cx="4017274" cy="939295"/>
              </a:xfrm>
              <a:prstGeom prst="rect">
                <a:avLst/>
              </a:prstGeom>
            </p:spPr>
          </p:pic>
          <p:cxnSp>
            <p:nvCxnSpPr>
              <p:cNvPr id="35" name="꺾인 연결선 34"/>
              <p:cNvCxnSpPr/>
              <p:nvPr/>
            </p:nvCxnSpPr>
            <p:spPr>
              <a:xfrm rot="16200000" flipH="1">
                <a:off x="492245" y="5347681"/>
                <a:ext cx="428134" cy="230648"/>
              </a:xfrm>
              <a:prstGeom prst="bentConnector3">
                <a:avLst>
                  <a:gd name="adj1" fmla="val 99835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꺾인 연결선 48"/>
              <p:cNvCxnSpPr/>
              <p:nvPr/>
            </p:nvCxnSpPr>
            <p:spPr>
              <a:xfrm rot="16200000" flipH="1">
                <a:off x="-138975" y="5710126"/>
                <a:ext cx="1475507" cy="445716"/>
              </a:xfrm>
              <a:prstGeom prst="bentConnector3">
                <a:avLst>
                  <a:gd name="adj1" fmla="val 99578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37890" y="1233528"/>
              <a:ext cx="1292054" cy="92938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9944" y="1243015"/>
              <a:ext cx="1015163" cy="91989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7741390-CE7A-45E5-8A60-B571468855C5}"/>
                </a:ext>
              </a:extLst>
            </p:cNvPr>
            <p:cNvSpPr/>
            <p:nvPr/>
          </p:nvSpPr>
          <p:spPr>
            <a:xfrm>
              <a:off x="6189786" y="1218115"/>
              <a:ext cx="5951060" cy="19314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10"/>
            <a:srcRect b="2042"/>
            <a:stretch/>
          </p:blipFill>
          <p:spPr>
            <a:xfrm>
              <a:off x="10304908" y="2198000"/>
              <a:ext cx="1803271" cy="905404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11"/>
            <a:srcRect l="1689"/>
            <a:stretch/>
          </p:blipFill>
          <p:spPr>
            <a:xfrm>
              <a:off x="8326315" y="2202950"/>
              <a:ext cx="1993275" cy="911884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12"/>
            <a:srcRect l="1061" r="1040"/>
            <a:stretch/>
          </p:blipFill>
          <p:spPr>
            <a:xfrm>
              <a:off x="10654082" y="1243014"/>
              <a:ext cx="1454097" cy="90879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3F231F-65FD-4878-9265-E4C843520B4C}"/>
                </a:ext>
              </a:extLst>
            </p:cNvPr>
            <p:cNvSpPr txBox="1"/>
            <p:nvPr/>
          </p:nvSpPr>
          <p:spPr>
            <a:xfrm>
              <a:off x="6078584" y="3086784"/>
              <a:ext cx="2247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&lt;Server / Database&gt;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487612-7A2E-48D6-950A-0F05EC1030EC}"/>
                </a:ext>
              </a:extLst>
            </p:cNvPr>
            <p:cNvSpPr txBox="1"/>
            <p:nvPr/>
          </p:nvSpPr>
          <p:spPr>
            <a:xfrm>
              <a:off x="10781606" y="3465779"/>
              <a:ext cx="1422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&lt;Raspberry&gt;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F64E93-A3BF-4313-95BE-FEED660EAD10}"/>
                </a:ext>
              </a:extLst>
            </p:cNvPr>
            <p:cNvSpPr txBox="1"/>
            <p:nvPr/>
          </p:nvSpPr>
          <p:spPr>
            <a:xfrm>
              <a:off x="4990492" y="2520421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&lt;App&gt;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172201" y="3892009"/>
              <a:ext cx="5935978" cy="909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0172700" y="4411492"/>
              <a:ext cx="1935479" cy="2569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13"/>
            <a:srcRect b="2937"/>
            <a:stretch/>
          </p:blipFill>
          <p:spPr>
            <a:xfrm>
              <a:off x="6149341" y="3838881"/>
              <a:ext cx="1732084" cy="1007439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22BADE-D792-46B0-8923-DF89D6BB19BF}"/>
                </a:ext>
              </a:extLst>
            </p:cNvPr>
            <p:cNvSpPr/>
            <p:nvPr/>
          </p:nvSpPr>
          <p:spPr>
            <a:xfrm>
              <a:off x="6124747" y="3838881"/>
              <a:ext cx="6016098" cy="32577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81425" y="3875340"/>
              <a:ext cx="1352550" cy="97819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3975" y="3875340"/>
              <a:ext cx="1420107" cy="97819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51353" y="3888894"/>
              <a:ext cx="1449205" cy="979883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17"/>
            <a:srcRect r="2820"/>
            <a:stretch/>
          </p:blipFill>
          <p:spPr>
            <a:xfrm>
              <a:off x="10143011" y="4853537"/>
              <a:ext cx="1408909" cy="1140553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40034" y="5973957"/>
              <a:ext cx="1960524" cy="1091339"/>
            </a:xfrm>
            <a:prstGeom prst="rect">
              <a:avLst/>
            </a:prstGeom>
          </p:spPr>
        </p:pic>
        <p:cxnSp>
          <p:nvCxnSpPr>
            <p:cNvPr id="55" name="꺾인 연결선 54"/>
            <p:cNvCxnSpPr>
              <a:endCxn id="52" idx="3"/>
            </p:cNvCxnSpPr>
            <p:nvPr/>
          </p:nvCxnSpPr>
          <p:spPr>
            <a:xfrm rot="5400000">
              <a:off x="11423194" y="4975046"/>
              <a:ext cx="577494" cy="320042"/>
            </a:xfrm>
            <a:prstGeom prst="bentConnector2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203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569" y="1421737"/>
            <a:ext cx="1373975" cy="24426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666" y="1421736"/>
            <a:ext cx="1373975" cy="24426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918" y="142317"/>
            <a:ext cx="1373974" cy="24426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162" y="4134028"/>
            <a:ext cx="1373974" cy="24426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259" y="4134027"/>
            <a:ext cx="1373974" cy="24426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3020" y="4134027"/>
            <a:ext cx="1373974" cy="24426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612" y="1421736"/>
            <a:ext cx="1373975" cy="24426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8849" y="1421737"/>
            <a:ext cx="1373974" cy="24426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4134027"/>
            <a:ext cx="1373974" cy="24426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5837" y="4134027"/>
            <a:ext cx="1373974" cy="24426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0074" y="4134027"/>
            <a:ext cx="1373974" cy="244262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40DF1FA-CAB0-4342-B8D2-D846F1FBE8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65748" y="151930"/>
            <a:ext cx="1373974" cy="244262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4EFDE85-8724-4878-915F-D96CA52EE6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8088" y="142317"/>
            <a:ext cx="1375556" cy="244543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6343">
            <a:off x="8172149" y="349183"/>
            <a:ext cx="1226001" cy="98796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3657" flipH="1">
            <a:off x="2616238" y="349183"/>
            <a:ext cx="1226001" cy="98796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6895" y="2871625"/>
            <a:ext cx="1191693" cy="89377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24160" y="2871626"/>
            <a:ext cx="1191693" cy="893770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3763108" y="63188"/>
            <a:ext cx="4501661" cy="261551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114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05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7052753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시스템 모듈 상세 설계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(App)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98297"/>
              </p:ext>
            </p:extLst>
          </p:nvPr>
        </p:nvGraphicFramePr>
        <p:xfrm>
          <a:off x="490747" y="1359856"/>
          <a:ext cx="5707830" cy="5232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9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회원가입 모듈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APP(1/5)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RegisterActivity</a:t>
                      </a:r>
                      <a:r>
                        <a:rPr kumimoji="0" lang="en-US" altLang="ko-KR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클래스</a:t>
                      </a:r>
                      <a:endParaRPr kumimoji="0" lang="en-US" altLang="ko-KR" sz="1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51"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기능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6593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1.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사용자가 입력한 아이디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DB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에 기존에 존재하는지 탐색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2.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사용자가 입력한 가입정보를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DB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에 저장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3.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탐색한 결과 및 회원가입 성공여부를 사용자에게 알림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5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다루는 정보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515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1. </a:t>
                      </a:r>
                      <a:r>
                        <a:rPr lang="en-US" altLang="ko-KR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inputId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en-US" altLang="ko-KR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inputPassword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en-US" altLang="ko-KR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inputName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en-US" altLang="ko-KR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inputPhone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입력된 가입항목 내용</a:t>
                      </a:r>
                      <a:endParaRPr lang="en-US" altLang="ko-KR" sz="1400" b="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2. result : 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탐색 결과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가입정보 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 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저장 결과</a:t>
                      </a:r>
                      <a:endParaRPr lang="en-US" altLang="ko-KR" sz="1400" b="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3. </a:t>
                      </a:r>
                      <a:r>
                        <a:rPr lang="en-US" altLang="ko-KR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isCheckID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탐색을 원하는 아이디 변경 여부</a:t>
                      </a:r>
                      <a:endParaRPr lang="en-US" altLang="ko-KR" sz="1200" b="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5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회원가입을 </a:t>
                      </a:r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</a:t>
                      </a:r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에 반영하는 시점</a:t>
                      </a:r>
                      <a:endParaRPr lang="ko-KR" altLang="en-US" sz="1200" b="1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959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가입정보를 양식에 맞게 올바르게 작성하였을 경우</a:t>
                      </a:r>
                      <a:endParaRPr lang="en-US" altLang="ko-KR" sz="1400" b="0" i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l"/>
                      <a:r>
                        <a:rPr lang="en-US" altLang="ko-KR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INSERT 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수행하여 </a:t>
                      </a:r>
                      <a:r>
                        <a:rPr lang="en-US" altLang="ko-KR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에 해당정보 저장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6" name="직선 연결선 15"/>
          <p:cNvCxnSpPr>
            <a:cxnSpLocks/>
          </p:cNvCxnSpPr>
          <p:nvPr/>
        </p:nvCxnSpPr>
        <p:spPr>
          <a:xfrm>
            <a:off x="490747" y="900761"/>
            <a:ext cx="596085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6198577" y="3975912"/>
            <a:ext cx="1186820" cy="29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40DF1FA-CAB0-4342-B8D2-D846F1FB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397" y="1925029"/>
            <a:ext cx="2307243" cy="410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1EB033C-8FF7-493B-A2F0-A91EF153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409517"/>
              </p:ext>
            </p:extLst>
          </p:nvPr>
        </p:nvGraphicFramePr>
        <p:xfrm>
          <a:off x="596724" y="316468"/>
          <a:ext cx="4280072" cy="3070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checkDuplicated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checkDuplicated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(final String id)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에 사용자가 입력한 아이디가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기존에 존재하는지 여부 체크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checkDuplicated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txtId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95F5294-FC3E-4C4D-BBC0-B1BACA9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25855"/>
              </p:ext>
            </p:extLst>
          </p:nvPr>
        </p:nvGraphicFramePr>
        <p:xfrm>
          <a:off x="5316410" y="728325"/>
          <a:ext cx="6309067" cy="2626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4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checkDuplicated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 - </a:t>
                      </a:r>
                      <a:r>
                        <a:rPr kumimoji="0" lang="ko-KR" alt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데이터구조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1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1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사용자가 입력한 아이디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92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alarmId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TextView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 입력 아이디에 대한 알림을 위한 텍스트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1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result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아이디 중복여부에 대한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의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리턴값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1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isCheckId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boolean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아이디 중복여부 알림을 위한 변수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2B4F0E6-48A3-487D-939E-682D92FB5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528657"/>
              </p:ext>
            </p:extLst>
          </p:nvPr>
        </p:nvGraphicFramePr>
        <p:xfrm>
          <a:off x="596724" y="3497074"/>
          <a:ext cx="4280072" cy="3099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checkRegister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 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308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void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checkRegister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(String id, String password, String name, String phone)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946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308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입력한 가입정보들을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에 저장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308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checkRegister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txtId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txtPw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txtName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txtPhone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9117DB-A712-4A84-B78B-804537354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95391"/>
              </p:ext>
            </p:extLst>
          </p:nvPr>
        </p:nvGraphicFramePr>
        <p:xfrm>
          <a:off x="5316410" y="3543178"/>
          <a:ext cx="6309067" cy="3021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4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checkRegister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 - </a:t>
                      </a:r>
                      <a:r>
                        <a:rPr kumimoji="0" lang="ko-KR" alt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데이터구조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1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사용자가 입력한 아이디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9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password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입력한 비밀번호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9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name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입력한 이름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9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phone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입력한 휴대전화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9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result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가입정보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저장성공여부에 대한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의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리턴값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4197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189097"/>
              </p:ext>
            </p:extLst>
          </p:nvPr>
        </p:nvGraphicFramePr>
        <p:xfrm>
          <a:off x="1238758" y="756030"/>
          <a:ext cx="5144457" cy="5570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4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11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온습도확인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모듈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APP(2/5)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1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TCPClient</a:t>
                      </a:r>
                      <a:r>
                        <a:rPr kumimoji="0" lang="en-US" altLang="ko-KR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클래스</a:t>
                      </a:r>
                      <a:endParaRPr kumimoji="0" lang="en-US" altLang="ko-KR" sz="1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305"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기능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904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1. TCP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연결 해제 작업 및 소켓과 스트림 반환</a:t>
                      </a: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2.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사육장내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라즈베리파이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온습도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센서의 값 받음</a:t>
                      </a: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3.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받은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온습도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정보를 화면 출력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30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다루는 정보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2202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1.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data_tem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data_hum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온습도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센서의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온습도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정보값</a:t>
                      </a:r>
                      <a:endParaRPr lang="ko-KR" altLang="en-US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2.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ip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port :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입력한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ip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port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값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3.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socketAddress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통신을 위한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SocketAddress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객체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30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TCP</a:t>
                      </a:r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연결 및 해제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275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1. </a:t>
                      </a:r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연결시에는 </a:t>
                      </a:r>
                      <a:r>
                        <a:rPr lang="en-US" altLang="ko-KR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Connect</a:t>
                      </a:r>
                      <a:r>
                        <a:rPr lang="ko-KR" altLang="en-US" sz="14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버튼를</a:t>
                      </a:r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누를 수 없음</a:t>
                      </a:r>
                    </a:p>
                    <a:p>
                      <a:pPr algn="l"/>
                      <a:r>
                        <a:rPr lang="en-US" altLang="ko-KR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2. </a:t>
                      </a:r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연결해제시에는 </a:t>
                      </a:r>
                      <a:r>
                        <a:rPr lang="en-US" altLang="ko-KR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Disconnect</a:t>
                      </a:r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버튼을 누를 수 없음 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4" name="직선 화살표 연결선 3"/>
          <p:cNvCxnSpPr>
            <a:cxnSpLocks/>
          </p:cNvCxnSpPr>
          <p:nvPr/>
        </p:nvCxnSpPr>
        <p:spPr>
          <a:xfrm flipV="1">
            <a:off x="6383215" y="3541527"/>
            <a:ext cx="1673868" cy="29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47AE23F-B063-407C-9892-7E7B61076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7083" y="1490644"/>
            <a:ext cx="2307242" cy="410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0218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1EB033C-8FF7-493B-A2F0-A91EF153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475116"/>
              </p:ext>
            </p:extLst>
          </p:nvPr>
        </p:nvGraphicFramePr>
        <p:xfrm>
          <a:off x="512422" y="2101307"/>
          <a:ext cx="4364374" cy="262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7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095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run()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868"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 run()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868"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868"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tcp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통신으로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온습도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정보를 받아와 디스플레이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868"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없음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5F5294-FC3E-4C4D-BBC0-B1BACA9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14586"/>
              </p:ext>
            </p:extLst>
          </p:nvPr>
        </p:nvGraphicFramePr>
        <p:xfrm>
          <a:off x="5342789" y="2101307"/>
          <a:ext cx="6309067" cy="262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4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run() - </a:t>
                      </a: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데이터구조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1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41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connection_timeout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int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통신 타임아웃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41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splits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String[]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받아온 정보 값을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파싱하기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위한 문자열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41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data_tem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사육장 온도정보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41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data_hum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String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사육장 습도정보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5700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04980"/>
              </p:ext>
            </p:extLst>
          </p:nvPr>
        </p:nvGraphicFramePr>
        <p:xfrm>
          <a:off x="1309098" y="558170"/>
          <a:ext cx="5003780" cy="5725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26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병원 찾기 모듈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APP(3/5)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6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MapFrgment</a:t>
                      </a:r>
                      <a:r>
                        <a:rPr kumimoji="0" lang="en-US" altLang="ko-KR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클래스</a:t>
                      </a:r>
                      <a:endParaRPr kumimoji="0" lang="en-US" altLang="ko-KR" sz="1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261"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기능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174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1.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마커를 통해 미리 입력해 놓은 동물 병원의 위치를 표시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2.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마커를 클릭해서 해당 병원에 전화 연결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3.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자신의 위치에서 가장 가까운 동물 병원 검색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26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다루는 정보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6555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lat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병원의 위도와 경도를 저장하는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LatLng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 배열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hospital :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병원의 이름을 저장하는 배열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snippet :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병원에 대한 설명을 저장하는 배열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address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: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병원의 주소를 저장하는 배열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phoneNum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병원의 전화번호를 저장하는 배열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26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필요 </a:t>
                      </a:r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API, </a:t>
                      </a:r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위치 정보 제공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9334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Android GPS</a:t>
                      </a:r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를 통해 현재 위치 파악</a:t>
                      </a:r>
                      <a:endParaRPr lang="en-US" altLang="ko-KR" sz="14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Google Maps API</a:t>
                      </a:r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를 통해 지도상의 위치를 마커로 표현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4" name="직선 화살표 연결선 3"/>
          <p:cNvCxnSpPr/>
          <p:nvPr/>
        </p:nvCxnSpPr>
        <p:spPr>
          <a:xfrm flipV="1">
            <a:off x="6170739" y="3405215"/>
            <a:ext cx="2231501" cy="1880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FD2111D-DCFD-4FFA-B410-6E28C17B4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2240" y="1370174"/>
            <a:ext cx="2307242" cy="410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769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1EB033C-8FF7-493B-A2F0-A91EF153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21948"/>
              </p:ext>
            </p:extLst>
          </p:nvPr>
        </p:nvGraphicFramePr>
        <p:xfrm>
          <a:off x="827385" y="263715"/>
          <a:ext cx="7270330" cy="3107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1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396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setCurrentLocation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setCurrentLocation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(Location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location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, String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markerTitle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, String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markerSnippet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해당 모듈을 로딩 했을 때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 위치의 위도와 경도를 계산하고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해당 지점을 마커로 표시해준다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.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setCurrentLocation</a:t>
                      </a:r>
                      <a:endParaRPr lang="en-US" altLang="ko-KR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firstLoc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“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에코특수동물병원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”, “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도마뱀 식욕 부진 치료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")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B4F0E6-48A3-487D-939E-682D92FB5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96064"/>
              </p:ext>
            </p:extLst>
          </p:nvPr>
        </p:nvGraphicFramePr>
        <p:xfrm>
          <a:off x="827385" y="3520187"/>
          <a:ext cx="4794095" cy="3038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44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searchHospital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searchHospital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LatLng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location)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현재 위치로부터 가장 가까운 병원을 검색해서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해당 병원으로 시점을 이동해주는 함수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00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searchHospital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firstLoc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B9FF06F-804B-4849-93FC-010200472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841215"/>
              </p:ext>
            </p:extLst>
          </p:nvPr>
        </p:nvGraphicFramePr>
        <p:xfrm>
          <a:off x="6112252" y="3520186"/>
          <a:ext cx="5353376" cy="303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6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onMapReady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75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onMapReady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GoogleMap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googleMap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675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435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미리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정의해놓은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위도와 경도로 동물 병원을 표시해준다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.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마커 클릭 시 해당 동물병원에 대한 간단한 정보를 보여준다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.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675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onMapReady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googleMap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61194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148862"/>
          </a:xfrm>
          <a:prstGeom prst="rect">
            <a:avLst/>
          </a:prstGeom>
          <a:solidFill>
            <a:srgbClr val="27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31631" y="410308"/>
            <a:ext cx="9753599" cy="5158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다락방 R" panose="02020603020101020101" pitchFamily="18" charset="-127"/>
                <a:ea typeface="210 다락방 R" panose="02020603020101020101" pitchFamily="18" charset="-127"/>
              </a:rPr>
              <a:t>contents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75920" y="587153"/>
            <a:ext cx="224933" cy="278235"/>
            <a:chOff x="375142" y="409137"/>
            <a:chExt cx="457198" cy="565540"/>
          </a:xfrm>
        </p:grpSpPr>
        <p:sp>
          <p:nvSpPr>
            <p:cNvPr id="9" name="모서리가 둥근 직사각형 8"/>
            <p:cNvSpPr/>
            <p:nvPr/>
          </p:nvSpPr>
          <p:spPr>
            <a:xfrm rot="18900000">
              <a:off x="375142" y="409137"/>
              <a:ext cx="457198" cy="644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i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 rot="2700000">
              <a:off x="375141" y="713839"/>
              <a:ext cx="457198" cy="644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i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2" name="타원 11"/>
          <p:cNvSpPr/>
          <p:nvPr/>
        </p:nvSpPr>
        <p:spPr>
          <a:xfrm>
            <a:off x="11062114" y="410308"/>
            <a:ext cx="522514" cy="52251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#</a:t>
            </a:r>
            <a:endParaRPr lang="ko-KR" altLang="en-US" sz="24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998075" y="112455"/>
            <a:ext cx="306100" cy="163412"/>
            <a:chOff x="9197974" y="135527"/>
            <a:chExt cx="392907" cy="209754"/>
          </a:xfrm>
        </p:grpSpPr>
        <p:sp>
          <p:nvSpPr>
            <p:cNvPr id="20" name="Freeform 9"/>
            <p:cNvSpPr>
              <a:spLocks noEditPoints="1"/>
            </p:cNvSpPr>
            <p:nvPr/>
          </p:nvSpPr>
          <p:spPr bwMode="auto">
            <a:xfrm rot="5400000">
              <a:off x="9289551" y="43950"/>
              <a:ext cx="209754" cy="392907"/>
            </a:xfrm>
            <a:custGeom>
              <a:avLst/>
              <a:gdLst>
                <a:gd name="T0" fmla="*/ 546 w 614"/>
                <a:gd name="T1" fmla="*/ 76 h 1153"/>
                <a:gd name="T2" fmla="*/ 421 w 614"/>
                <a:gd name="T3" fmla="*/ 76 h 1153"/>
                <a:gd name="T4" fmla="*/ 421 w 614"/>
                <a:gd name="T5" fmla="*/ 0 h 1153"/>
                <a:gd name="T6" fmla="*/ 191 w 614"/>
                <a:gd name="T7" fmla="*/ 0 h 1153"/>
                <a:gd name="T8" fmla="*/ 191 w 614"/>
                <a:gd name="T9" fmla="*/ 76 h 1153"/>
                <a:gd name="T10" fmla="*/ 66 w 614"/>
                <a:gd name="T11" fmla="*/ 76 h 1153"/>
                <a:gd name="T12" fmla="*/ 53 w 614"/>
                <a:gd name="T13" fmla="*/ 78 h 1153"/>
                <a:gd name="T14" fmla="*/ 29 w 614"/>
                <a:gd name="T15" fmla="*/ 88 h 1153"/>
                <a:gd name="T16" fmla="*/ 12 w 614"/>
                <a:gd name="T17" fmla="*/ 107 h 1153"/>
                <a:gd name="T18" fmla="*/ 1 w 614"/>
                <a:gd name="T19" fmla="*/ 130 h 1153"/>
                <a:gd name="T20" fmla="*/ 0 w 614"/>
                <a:gd name="T21" fmla="*/ 144 h 1153"/>
                <a:gd name="T22" fmla="*/ 0 w 614"/>
                <a:gd name="T23" fmla="*/ 1087 h 1153"/>
                <a:gd name="T24" fmla="*/ 1 w 614"/>
                <a:gd name="T25" fmla="*/ 1100 h 1153"/>
                <a:gd name="T26" fmla="*/ 12 w 614"/>
                <a:gd name="T27" fmla="*/ 1125 h 1153"/>
                <a:gd name="T28" fmla="*/ 29 w 614"/>
                <a:gd name="T29" fmla="*/ 1142 h 1153"/>
                <a:gd name="T30" fmla="*/ 53 w 614"/>
                <a:gd name="T31" fmla="*/ 1152 h 1153"/>
                <a:gd name="T32" fmla="*/ 66 w 614"/>
                <a:gd name="T33" fmla="*/ 1153 h 1153"/>
                <a:gd name="T34" fmla="*/ 546 w 614"/>
                <a:gd name="T35" fmla="*/ 1153 h 1153"/>
                <a:gd name="T36" fmla="*/ 561 w 614"/>
                <a:gd name="T37" fmla="*/ 1152 h 1153"/>
                <a:gd name="T38" fmla="*/ 584 w 614"/>
                <a:gd name="T39" fmla="*/ 1142 h 1153"/>
                <a:gd name="T40" fmla="*/ 602 w 614"/>
                <a:gd name="T41" fmla="*/ 1125 h 1153"/>
                <a:gd name="T42" fmla="*/ 612 w 614"/>
                <a:gd name="T43" fmla="*/ 1100 h 1153"/>
                <a:gd name="T44" fmla="*/ 614 w 614"/>
                <a:gd name="T45" fmla="*/ 1087 h 1153"/>
                <a:gd name="T46" fmla="*/ 614 w 614"/>
                <a:gd name="T47" fmla="*/ 144 h 1153"/>
                <a:gd name="T48" fmla="*/ 612 w 614"/>
                <a:gd name="T49" fmla="*/ 130 h 1153"/>
                <a:gd name="T50" fmla="*/ 602 w 614"/>
                <a:gd name="T51" fmla="*/ 107 h 1153"/>
                <a:gd name="T52" fmla="*/ 584 w 614"/>
                <a:gd name="T53" fmla="*/ 88 h 1153"/>
                <a:gd name="T54" fmla="*/ 561 w 614"/>
                <a:gd name="T55" fmla="*/ 78 h 1153"/>
                <a:gd name="T56" fmla="*/ 546 w 614"/>
                <a:gd name="T57" fmla="*/ 76 h 1153"/>
                <a:gd name="T58" fmla="*/ 575 w 614"/>
                <a:gd name="T59" fmla="*/ 1087 h 1153"/>
                <a:gd name="T60" fmla="*/ 574 w 614"/>
                <a:gd name="T61" fmla="*/ 1099 h 1153"/>
                <a:gd name="T62" fmla="*/ 558 w 614"/>
                <a:gd name="T63" fmla="*/ 1113 h 1153"/>
                <a:gd name="T64" fmla="*/ 546 w 614"/>
                <a:gd name="T65" fmla="*/ 1115 h 1153"/>
                <a:gd name="T66" fmla="*/ 66 w 614"/>
                <a:gd name="T67" fmla="*/ 1115 h 1153"/>
                <a:gd name="T68" fmla="*/ 55 w 614"/>
                <a:gd name="T69" fmla="*/ 1113 h 1153"/>
                <a:gd name="T70" fmla="*/ 40 w 614"/>
                <a:gd name="T71" fmla="*/ 1099 h 1153"/>
                <a:gd name="T72" fmla="*/ 39 w 614"/>
                <a:gd name="T73" fmla="*/ 1087 h 1153"/>
                <a:gd name="T74" fmla="*/ 39 w 614"/>
                <a:gd name="T75" fmla="*/ 144 h 1153"/>
                <a:gd name="T76" fmla="*/ 40 w 614"/>
                <a:gd name="T77" fmla="*/ 133 h 1153"/>
                <a:gd name="T78" fmla="*/ 55 w 614"/>
                <a:gd name="T79" fmla="*/ 117 h 1153"/>
                <a:gd name="T80" fmla="*/ 66 w 614"/>
                <a:gd name="T81" fmla="*/ 115 h 1153"/>
                <a:gd name="T82" fmla="*/ 546 w 614"/>
                <a:gd name="T83" fmla="*/ 115 h 1153"/>
                <a:gd name="T84" fmla="*/ 558 w 614"/>
                <a:gd name="T85" fmla="*/ 117 h 1153"/>
                <a:gd name="T86" fmla="*/ 574 w 614"/>
                <a:gd name="T87" fmla="*/ 133 h 1153"/>
                <a:gd name="T88" fmla="*/ 575 w 614"/>
                <a:gd name="T89" fmla="*/ 144 h 1153"/>
                <a:gd name="T90" fmla="*/ 575 w 614"/>
                <a:gd name="T91" fmla="*/ 1087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14" h="1153">
                  <a:moveTo>
                    <a:pt x="546" y="76"/>
                  </a:moveTo>
                  <a:lnTo>
                    <a:pt x="421" y="76"/>
                  </a:lnTo>
                  <a:lnTo>
                    <a:pt x="421" y="0"/>
                  </a:lnTo>
                  <a:lnTo>
                    <a:pt x="191" y="0"/>
                  </a:lnTo>
                  <a:lnTo>
                    <a:pt x="191" y="76"/>
                  </a:lnTo>
                  <a:lnTo>
                    <a:pt x="66" y="76"/>
                  </a:lnTo>
                  <a:lnTo>
                    <a:pt x="53" y="78"/>
                  </a:lnTo>
                  <a:lnTo>
                    <a:pt x="29" y="88"/>
                  </a:lnTo>
                  <a:lnTo>
                    <a:pt x="12" y="107"/>
                  </a:lnTo>
                  <a:lnTo>
                    <a:pt x="1" y="130"/>
                  </a:lnTo>
                  <a:lnTo>
                    <a:pt x="0" y="144"/>
                  </a:lnTo>
                  <a:lnTo>
                    <a:pt x="0" y="1087"/>
                  </a:lnTo>
                  <a:lnTo>
                    <a:pt x="1" y="1100"/>
                  </a:lnTo>
                  <a:lnTo>
                    <a:pt x="12" y="1125"/>
                  </a:lnTo>
                  <a:lnTo>
                    <a:pt x="29" y="1142"/>
                  </a:lnTo>
                  <a:lnTo>
                    <a:pt x="53" y="1152"/>
                  </a:lnTo>
                  <a:lnTo>
                    <a:pt x="66" y="1153"/>
                  </a:lnTo>
                  <a:lnTo>
                    <a:pt x="546" y="1153"/>
                  </a:lnTo>
                  <a:lnTo>
                    <a:pt x="561" y="1152"/>
                  </a:lnTo>
                  <a:lnTo>
                    <a:pt x="584" y="1142"/>
                  </a:lnTo>
                  <a:lnTo>
                    <a:pt x="602" y="1125"/>
                  </a:lnTo>
                  <a:lnTo>
                    <a:pt x="612" y="1100"/>
                  </a:lnTo>
                  <a:lnTo>
                    <a:pt x="614" y="1087"/>
                  </a:lnTo>
                  <a:lnTo>
                    <a:pt x="614" y="144"/>
                  </a:lnTo>
                  <a:lnTo>
                    <a:pt x="612" y="130"/>
                  </a:lnTo>
                  <a:lnTo>
                    <a:pt x="602" y="107"/>
                  </a:lnTo>
                  <a:lnTo>
                    <a:pt x="584" y="88"/>
                  </a:lnTo>
                  <a:lnTo>
                    <a:pt x="561" y="78"/>
                  </a:lnTo>
                  <a:lnTo>
                    <a:pt x="546" y="76"/>
                  </a:lnTo>
                  <a:close/>
                  <a:moveTo>
                    <a:pt x="575" y="1087"/>
                  </a:moveTo>
                  <a:lnTo>
                    <a:pt x="574" y="1099"/>
                  </a:lnTo>
                  <a:lnTo>
                    <a:pt x="558" y="1113"/>
                  </a:lnTo>
                  <a:lnTo>
                    <a:pt x="546" y="1115"/>
                  </a:lnTo>
                  <a:lnTo>
                    <a:pt x="66" y="1115"/>
                  </a:lnTo>
                  <a:lnTo>
                    <a:pt x="55" y="1113"/>
                  </a:lnTo>
                  <a:lnTo>
                    <a:pt x="40" y="1099"/>
                  </a:lnTo>
                  <a:lnTo>
                    <a:pt x="39" y="1087"/>
                  </a:lnTo>
                  <a:lnTo>
                    <a:pt x="39" y="144"/>
                  </a:lnTo>
                  <a:lnTo>
                    <a:pt x="40" y="133"/>
                  </a:lnTo>
                  <a:lnTo>
                    <a:pt x="55" y="117"/>
                  </a:lnTo>
                  <a:lnTo>
                    <a:pt x="66" y="115"/>
                  </a:lnTo>
                  <a:lnTo>
                    <a:pt x="546" y="115"/>
                  </a:lnTo>
                  <a:lnTo>
                    <a:pt x="558" y="117"/>
                  </a:lnTo>
                  <a:lnTo>
                    <a:pt x="574" y="133"/>
                  </a:lnTo>
                  <a:lnTo>
                    <a:pt x="575" y="144"/>
                  </a:lnTo>
                  <a:lnTo>
                    <a:pt x="575" y="10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229726" y="165101"/>
              <a:ext cx="219074" cy="1438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12"/>
          <p:cNvGrpSpPr>
            <a:grpSpLocks noChangeAspect="1"/>
          </p:cNvGrpSpPr>
          <p:nvPr/>
        </p:nvGrpSpPr>
        <p:grpSpPr bwMode="auto">
          <a:xfrm>
            <a:off x="9739314" y="99530"/>
            <a:ext cx="102578" cy="189261"/>
            <a:chOff x="2730" y="112"/>
            <a:chExt cx="2220" cy="4096"/>
          </a:xfrm>
          <a:solidFill>
            <a:schemeClr val="bg1"/>
          </a:solidFill>
        </p:grpSpPr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2730" y="112"/>
              <a:ext cx="2220" cy="4096"/>
            </a:xfrm>
            <a:custGeom>
              <a:avLst/>
              <a:gdLst>
                <a:gd name="T0" fmla="*/ 3587 w 6661"/>
                <a:gd name="T1" fmla="*/ 5563 h 12289"/>
                <a:gd name="T2" fmla="*/ 3587 w 6661"/>
                <a:gd name="T3" fmla="*/ 874 h 12289"/>
                <a:gd name="T4" fmla="*/ 3587 w 6661"/>
                <a:gd name="T5" fmla="*/ 11415 h 12289"/>
                <a:gd name="T6" fmla="*/ 3587 w 6661"/>
                <a:gd name="T7" fmla="*/ 6727 h 12289"/>
                <a:gd name="T8" fmla="*/ 3305 w 6661"/>
                <a:gd name="T9" fmla="*/ 12288 h 12289"/>
                <a:gd name="T10" fmla="*/ 3233 w 6661"/>
                <a:gd name="T11" fmla="*/ 12269 h 12289"/>
                <a:gd name="T12" fmla="*/ 3139 w 6661"/>
                <a:gd name="T13" fmla="*/ 12204 h 12289"/>
                <a:gd name="T14" fmla="*/ 3076 w 6661"/>
                <a:gd name="T15" fmla="*/ 12072 h 12289"/>
                <a:gd name="T16" fmla="*/ 3074 w 6661"/>
                <a:gd name="T17" fmla="*/ 6727 h 12289"/>
                <a:gd name="T18" fmla="*/ 411 w 6661"/>
                <a:gd name="T19" fmla="*/ 9167 h 12289"/>
                <a:gd name="T20" fmla="*/ 320 w 6661"/>
                <a:gd name="T21" fmla="*/ 9209 h 12289"/>
                <a:gd name="T22" fmla="*/ 222 w 6661"/>
                <a:gd name="T23" fmla="*/ 9215 h 12289"/>
                <a:gd name="T24" fmla="*/ 128 w 6661"/>
                <a:gd name="T25" fmla="*/ 9183 h 12289"/>
                <a:gd name="T26" fmla="*/ 68 w 6661"/>
                <a:gd name="T27" fmla="*/ 9134 h 12289"/>
                <a:gd name="T28" fmla="*/ 24 w 6661"/>
                <a:gd name="T29" fmla="*/ 9071 h 12289"/>
                <a:gd name="T30" fmla="*/ 1 w 6661"/>
                <a:gd name="T31" fmla="*/ 8974 h 12289"/>
                <a:gd name="T32" fmla="*/ 14 w 6661"/>
                <a:gd name="T33" fmla="*/ 8878 h 12289"/>
                <a:gd name="T34" fmla="*/ 65 w 6661"/>
                <a:gd name="T35" fmla="*/ 8792 h 12289"/>
                <a:gd name="T36" fmla="*/ 2952 w 6661"/>
                <a:gd name="T37" fmla="*/ 6145 h 12289"/>
                <a:gd name="T38" fmla="*/ 65 w 6661"/>
                <a:gd name="T39" fmla="*/ 3499 h 12289"/>
                <a:gd name="T40" fmla="*/ 13 w 6661"/>
                <a:gd name="T41" fmla="*/ 3413 h 12289"/>
                <a:gd name="T42" fmla="*/ 0 w 6661"/>
                <a:gd name="T43" fmla="*/ 3315 h 12289"/>
                <a:gd name="T44" fmla="*/ 24 w 6661"/>
                <a:gd name="T45" fmla="*/ 3220 h 12289"/>
                <a:gd name="T46" fmla="*/ 68 w 6661"/>
                <a:gd name="T47" fmla="*/ 3155 h 12289"/>
                <a:gd name="T48" fmla="*/ 127 w 6661"/>
                <a:gd name="T49" fmla="*/ 3108 h 12289"/>
                <a:gd name="T50" fmla="*/ 220 w 6661"/>
                <a:gd name="T51" fmla="*/ 3075 h 12289"/>
                <a:gd name="T52" fmla="*/ 318 w 6661"/>
                <a:gd name="T53" fmla="*/ 3080 h 12289"/>
                <a:gd name="T54" fmla="*/ 409 w 6661"/>
                <a:gd name="T55" fmla="*/ 3123 h 12289"/>
                <a:gd name="T56" fmla="*/ 3074 w 6661"/>
                <a:gd name="T57" fmla="*/ 5563 h 12289"/>
                <a:gd name="T58" fmla="*/ 3076 w 6661"/>
                <a:gd name="T59" fmla="*/ 230 h 12289"/>
                <a:gd name="T60" fmla="*/ 3105 w 6661"/>
                <a:gd name="T61" fmla="*/ 134 h 12289"/>
                <a:gd name="T62" fmla="*/ 3166 w 6661"/>
                <a:gd name="T63" fmla="*/ 59 h 12289"/>
                <a:gd name="T64" fmla="*/ 3254 w 6661"/>
                <a:gd name="T65" fmla="*/ 12 h 12289"/>
                <a:gd name="T66" fmla="*/ 3331 w 6661"/>
                <a:gd name="T67" fmla="*/ 0 h 12289"/>
                <a:gd name="T68" fmla="*/ 3406 w 6661"/>
                <a:gd name="T69" fmla="*/ 10 h 12289"/>
                <a:gd name="T70" fmla="*/ 3494 w 6661"/>
                <a:gd name="T71" fmla="*/ 58 h 12289"/>
                <a:gd name="T72" fmla="*/ 6585 w 6661"/>
                <a:gd name="T73" fmla="*/ 3148 h 12289"/>
                <a:gd name="T74" fmla="*/ 6631 w 6661"/>
                <a:gd name="T75" fmla="*/ 3210 h 12289"/>
                <a:gd name="T76" fmla="*/ 6659 w 6661"/>
                <a:gd name="T77" fmla="*/ 3303 h 12289"/>
                <a:gd name="T78" fmla="*/ 6650 w 6661"/>
                <a:gd name="T79" fmla="*/ 3401 h 12289"/>
                <a:gd name="T80" fmla="*/ 6602 w 6661"/>
                <a:gd name="T81" fmla="*/ 3491 h 12289"/>
                <a:gd name="T82" fmla="*/ 6581 w 6661"/>
                <a:gd name="T83" fmla="*/ 3514 h 12289"/>
                <a:gd name="T84" fmla="*/ 3710 w 6661"/>
                <a:gd name="T85" fmla="*/ 6145 h 12289"/>
                <a:gd name="T86" fmla="*/ 6597 w 6661"/>
                <a:gd name="T87" fmla="*/ 8790 h 12289"/>
                <a:gd name="T88" fmla="*/ 6647 w 6661"/>
                <a:gd name="T89" fmla="*/ 8877 h 12289"/>
                <a:gd name="T90" fmla="*/ 6661 w 6661"/>
                <a:gd name="T91" fmla="*/ 8974 h 12289"/>
                <a:gd name="T92" fmla="*/ 6637 w 6661"/>
                <a:gd name="T93" fmla="*/ 9069 h 12289"/>
                <a:gd name="T94" fmla="*/ 6594 w 6661"/>
                <a:gd name="T95" fmla="*/ 9134 h 12289"/>
                <a:gd name="T96" fmla="*/ 6587 w 6661"/>
                <a:gd name="T97" fmla="*/ 9141 h 12289"/>
                <a:gd name="T98" fmla="*/ 3494 w 6661"/>
                <a:gd name="T99" fmla="*/ 12232 h 12289"/>
                <a:gd name="T100" fmla="*/ 3406 w 6661"/>
                <a:gd name="T101" fmla="*/ 12278 h 12289"/>
                <a:gd name="T102" fmla="*/ 3331 w 6661"/>
                <a:gd name="T103" fmla="*/ 12289 h 1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661" h="12289">
                  <a:moveTo>
                    <a:pt x="3587" y="874"/>
                  </a:moveTo>
                  <a:lnTo>
                    <a:pt x="3587" y="5563"/>
                  </a:lnTo>
                  <a:lnTo>
                    <a:pt x="6033" y="3321"/>
                  </a:lnTo>
                  <a:lnTo>
                    <a:pt x="3587" y="874"/>
                  </a:lnTo>
                  <a:close/>
                  <a:moveTo>
                    <a:pt x="3587" y="6727"/>
                  </a:moveTo>
                  <a:lnTo>
                    <a:pt x="3587" y="11415"/>
                  </a:lnTo>
                  <a:lnTo>
                    <a:pt x="6033" y="8969"/>
                  </a:lnTo>
                  <a:lnTo>
                    <a:pt x="3587" y="6727"/>
                  </a:lnTo>
                  <a:close/>
                  <a:moveTo>
                    <a:pt x="3331" y="12289"/>
                  </a:moveTo>
                  <a:lnTo>
                    <a:pt x="3305" y="12288"/>
                  </a:lnTo>
                  <a:lnTo>
                    <a:pt x="3256" y="12278"/>
                  </a:lnTo>
                  <a:lnTo>
                    <a:pt x="3233" y="12269"/>
                  </a:lnTo>
                  <a:lnTo>
                    <a:pt x="3198" y="12253"/>
                  </a:lnTo>
                  <a:lnTo>
                    <a:pt x="3139" y="12204"/>
                  </a:lnTo>
                  <a:lnTo>
                    <a:pt x="3099" y="12144"/>
                  </a:lnTo>
                  <a:lnTo>
                    <a:pt x="3076" y="12072"/>
                  </a:lnTo>
                  <a:lnTo>
                    <a:pt x="3074" y="12033"/>
                  </a:lnTo>
                  <a:lnTo>
                    <a:pt x="3074" y="6727"/>
                  </a:lnTo>
                  <a:lnTo>
                    <a:pt x="431" y="9150"/>
                  </a:lnTo>
                  <a:lnTo>
                    <a:pt x="411" y="9167"/>
                  </a:lnTo>
                  <a:lnTo>
                    <a:pt x="366" y="9193"/>
                  </a:lnTo>
                  <a:lnTo>
                    <a:pt x="320" y="9209"/>
                  </a:lnTo>
                  <a:lnTo>
                    <a:pt x="271" y="9218"/>
                  </a:lnTo>
                  <a:lnTo>
                    <a:pt x="222" y="9215"/>
                  </a:lnTo>
                  <a:lnTo>
                    <a:pt x="174" y="9203"/>
                  </a:lnTo>
                  <a:lnTo>
                    <a:pt x="128" y="9183"/>
                  </a:lnTo>
                  <a:lnTo>
                    <a:pt x="86" y="9153"/>
                  </a:lnTo>
                  <a:lnTo>
                    <a:pt x="68" y="9134"/>
                  </a:lnTo>
                  <a:lnTo>
                    <a:pt x="52" y="9114"/>
                  </a:lnTo>
                  <a:lnTo>
                    <a:pt x="24" y="9071"/>
                  </a:lnTo>
                  <a:lnTo>
                    <a:pt x="9" y="9023"/>
                  </a:lnTo>
                  <a:lnTo>
                    <a:pt x="1" y="8974"/>
                  </a:lnTo>
                  <a:lnTo>
                    <a:pt x="3" y="8925"/>
                  </a:lnTo>
                  <a:lnTo>
                    <a:pt x="14" y="8878"/>
                  </a:lnTo>
                  <a:lnTo>
                    <a:pt x="36" y="8832"/>
                  </a:lnTo>
                  <a:lnTo>
                    <a:pt x="65" y="8792"/>
                  </a:lnTo>
                  <a:lnTo>
                    <a:pt x="84" y="8773"/>
                  </a:lnTo>
                  <a:lnTo>
                    <a:pt x="2952" y="6145"/>
                  </a:lnTo>
                  <a:lnTo>
                    <a:pt x="84" y="3518"/>
                  </a:lnTo>
                  <a:lnTo>
                    <a:pt x="65" y="3499"/>
                  </a:lnTo>
                  <a:lnTo>
                    <a:pt x="35" y="3458"/>
                  </a:lnTo>
                  <a:lnTo>
                    <a:pt x="13" y="3413"/>
                  </a:lnTo>
                  <a:lnTo>
                    <a:pt x="1" y="3364"/>
                  </a:lnTo>
                  <a:lnTo>
                    <a:pt x="0" y="3315"/>
                  </a:lnTo>
                  <a:lnTo>
                    <a:pt x="7" y="3266"/>
                  </a:lnTo>
                  <a:lnTo>
                    <a:pt x="24" y="3220"/>
                  </a:lnTo>
                  <a:lnTo>
                    <a:pt x="50" y="3175"/>
                  </a:lnTo>
                  <a:lnTo>
                    <a:pt x="68" y="3155"/>
                  </a:lnTo>
                  <a:lnTo>
                    <a:pt x="86" y="3136"/>
                  </a:lnTo>
                  <a:lnTo>
                    <a:pt x="127" y="3108"/>
                  </a:lnTo>
                  <a:lnTo>
                    <a:pt x="173" y="3086"/>
                  </a:lnTo>
                  <a:lnTo>
                    <a:pt x="220" y="3075"/>
                  </a:lnTo>
                  <a:lnTo>
                    <a:pt x="269" y="3073"/>
                  </a:lnTo>
                  <a:lnTo>
                    <a:pt x="318" y="3080"/>
                  </a:lnTo>
                  <a:lnTo>
                    <a:pt x="366" y="3096"/>
                  </a:lnTo>
                  <a:lnTo>
                    <a:pt x="409" y="3123"/>
                  </a:lnTo>
                  <a:lnTo>
                    <a:pt x="429" y="3141"/>
                  </a:lnTo>
                  <a:lnTo>
                    <a:pt x="3074" y="5563"/>
                  </a:lnTo>
                  <a:lnTo>
                    <a:pt x="3074" y="256"/>
                  </a:lnTo>
                  <a:lnTo>
                    <a:pt x="3076" y="230"/>
                  </a:lnTo>
                  <a:lnTo>
                    <a:pt x="3086" y="180"/>
                  </a:lnTo>
                  <a:lnTo>
                    <a:pt x="3105" y="134"/>
                  </a:lnTo>
                  <a:lnTo>
                    <a:pt x="3132" y="94"/>
                  </a:lnTo>
                  <a:lnTo>
                    <a:pt x="3166" y="59"/>
                  </a:lnTo>
                  <a:lnTo>
                    <a:pt x="3208" y="30"/>
                  </a:lnTo>
                  <a:lnTo>
                    <a:pt x="3254" y="12"/>
                  </a:lnTo>
                  <a:lnTo>
                    <a:pt x="3303" y="1"/>
                  </a:lnTo>
                  <a:lnTo>
                    <a:pt x="3331" y="0"/>
                  </a:lnTo>
                  <a:lnTo>
                    <a:pt x="3355" y="1"/>
                  </a:lnTo>
                  <a:lnTo>
                    <a:pt x="3406" y="10"/>
                  </a:lnTo>
                  <a:lnTo>
                    <a:pt x="3452" y="30"/>
                  </a:lnTo>
                  <a:lnTo>
                    <a:pt x="3494" y="58"/>
                  </a:lnTo>
                  <a:lnTo>
                    <a:pt x="3512" y="75"/>
                  </a:lnTo>
                  <a:lnTo>
                    <a:pt x="6585" y="3148"/>
                  </a:lnTo>
                  <a:lnTo>
                    <a:pt x="6604" y="3167"/>
                  </a:lnTo>
                  <a:lnTo>
                    <a:pt x="6631" y="3210"/>
                  </a:lnTo>
                  <a:lnTo>
                    <a:pt x="6650" y="3256"/>
                  </a:lnTo>
                  <a:lnTo>
                    <a:pt x="6659" y="3303"/>
                  </a:lnTo>
                  <a:lnTo>
                    <a:pt x="6659" y="3352"/>
                  </a:lnTo>
                  <a:lnTo>
                    <a:pt x="6650" y="3401"/>
                  </a:lnTo>
                  <a:lnTo>
                    <a:pt x="6631" y="3447"/>
                  </a:lnTo>
                  <a:lnTo>
                    <a:pt x="6602" y="3491"/>
                  </a:lnTo>
                  <a:lnTo>
                    <a:pt x="6585" y="3509"/>
                  </a:lnTo>
                  <a:lnTo>
                    <a:pt x="6581" y="3514"/>
                  </a:lnTo>
                  <a:lnTo>
                    <a:pt x="6576" y="3517"/>
                  </a:lnTo>
                  <a:lnTo>
                    <a:pt x="3710" y="6145"/>
                  </a:lnTo>
                  <a:lnTo>
                    <a:pt x="6578" y="8771"/>
                  </a:lnTo>
                  <a:lnTo>
                    <a:pt x="6597" y="8790"/>
                  </a:lnTo>
                  <a:lnTo>
                    <a:pt x="6627" y="8832"/>
                  </a:lnTo>
                  <a:lnTo>
                    <a:pt x="6647" y="8877"/>
                  </a:lnTo>
                  <a:lnTo>
                    <a:pt x="6659" y="8925"/>
                  </a:lnTo>
                  <a:lnTo>
                    <a:pt x="6661" y="8974"/>
                  </a:lnTo>
                  <a:lnTo>
                    <a:pt x="6654" y="9023"/>
                  </a:lnTo>
                  <a:lnTo>
                    <a:pt x="6637" y="9069"/>
                  </a:lnTo>
                  <a:lnTo>
                    <a:pt x="6611" y="9114"/>
                  </a:lnTo>
                  <a:lnTo>
                    <a:pt x="6594" y="9134"/>
                  </a:lnTo>
                  <a:lnTo>
                    <a:pt x="6589" y="9137"/>
                  </a:lnTo>
                  <a:lnTo>
                    <a:pt x="6587" y="9141"/>
                  </a:lnTo>
                  <a:lnTo>
                    <a:pt x="3512" y="12213"/>
                  </a:lnTo>
                  <a:lnTo>
                    <a:pt x="3494" y="12232"/>
                  </a:lnTo>
                  <a:lnTo>
                    <a:pt x="3452" y="12259"/>
                  </a:lnTo>
                  <a:lnTo>
                    <a:pt x="3406" y="12278"/>
                  </a:lnTo>
                  <a:lnTo>
                    <a:pt x="3357" y="12288"/>
                  </a:lnTo>
                  <a:lnTo>
                    <a:pt x="3331" y="122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2730" y="112"/>
              <a:ext cx="2220" cy="4096"/>
            </a:xfrm>
            <a:custGeom>
              <a:avLst/>
              <a:gdLst>
                <a:gd name="T0" fmla="*/ 3587 w 6661"/>
                <a:gd name="T1" fmla="*/ 5563 h 12289"/>
                <a:gd name="T2" fmla="*/ 3587 w 6661"/>
                <a:gd name="T3" fmla="*/ 874 h 12289"/>
                <a:gd name="T4" fmla="*/ 3587 w 6661"/>
                <a:gd name="T5" fmla="*/ 11415 h 12289"/>
                <a:gd name="T6" fmla="*/ 3587 w 6661"/>
                <a:gd name="T7" fmla="*/ 6727 h 12289"/>
                <a:gd name="T8" fmla="*/ 3305 w 6661"/>
                <a:gd name="T9" fmla="*/ 12288 h 12289"/>
                <a:gd name="T10" fmla="*/ 3208 w 6661"/>
                <a:gd name="T11" fmla="*/ 12258 h 12289"/>
                <a:gd name="T12" fmla="*/ 3132 w 6661"/>
                <a:gd name="T13" fmla="*/ 12196 h 12289"/>
                <a:gd name="T14" fmla="*/ 3086 w 6661"/>
                <a:gd name="T15" fmla="*/ 12109 h 12289"/>
                <a:gd name="T16" fmla="*/ 3074 w 6661"/>
                <a:gd name="T17" fmla="*/ 12033 h 12289"/>
                <a:gd name="T18" fmla="*/ 431 w 6661"/>
                <a:gd name="T19" fmla="*/ 9150 h 12289"/>
                <a:gd name="T20" fmla="*/ 366 w 6661"/>
                <a:gd name="T21" fmla="*/ 9193 h 12289"/>
                <a:gd name="T22" fmla="*/ 271 w 6661"/>
                <a:gd name="T23" fmla="*/ 9218 h 12289"/>
                <a:gd name="T24" fmla="*/ 174 w 6661"/>
                <a:gd name="T25" fmla="*/ 9203 h 12289"/>
                <a:gd name="T26" fmla="*/ 86 w 6661"/>
                <a:gd name="T27" fmla="*/ 9153 h 12289"/>
                <a:gd name="T28" fmla="*/ 52 w 6661"/>
                <a:gd name="T29" fmla="*/ 9114 h 12289"/>
                <a:gd name="T30" fmla="*/ 9 w 6661"/>
                <a:gd name="T31" fmla="*/ 9023 h 12289"/>
                <a:gd name="T32" fmla="*/ 3 w 6661"/>
                <a:gd name="T33" fmla="*/ 8925 h 12289"/>
                <a:gd name="T34" fmla="*/ 36 w 6661"/>
                <a:gd name="T35" fmla="*/ 8832 h 12289"/>
                <a:gd name="T36" fmla="*/ 84 w 6661"/>
                <a:gd name="T37" fmla="*/ 8773 h 12289"/>
                <a:gd name="T38" fmla="*/ 84 w 6661"/>
                <a:gd name="T39" fmla="*/ 3518 h 12289"/>
                <a:gd name="T40" fmla="*/ 35 w 6661"/>
                <a:gd name="T41" fmla="*/ 3458 h 12289"/>
                <a:gd name="T42" fmla="*/ 1 w 6661"/>
                <a:gd name="T43" fmla="*/ 3364 h 12289"/>
                <a:gd name="T44" fmla="*/ 7 w 6661"/>
                <a:gd name="T45" fmla="*/ 3266 h 12289"/>
                <a:gd name="T46" fmla="*/ 50 w 6661"/>
                <a:gd name="T47" fmla="*/ 3175 h 12289"/>
                <a:gd name="T48" fmla="*/ 86 w 6661"/>
                <a:gd name="T49" fmla="*/ 3136 h 12289"/>
                <a:gd name="T50" fmla="*/ 173 w 6661"/>
                <a:gd name="T51" fmla="*/ 3086 h 12289"/>
                <a:gd name="T52" fmla="*/ 269 w 6661"/>
                <a:gd name="T53" fmla="*/ 3073 h 12289"/>
                <a:gd name="T54" fmla="*/ 366 w 6661"/>
                <a:gd name="T55" fmla="*/ 3096 h 12289"/>
                <a:gd name="T56" fmla="*/ 429 w 6661"/>
                <a:gd name="T57" fmla="*/ 3141 h 12289"/>
                <a:gd name="T58" fmla="*/ 3074 w 6661"/>
                <a:gd name="T59" fmla="*/ 256 h 12289"/>
                <a:gd name="T60" fmla="*/ 3086 w 6661"/>
                <a:gd name="T61" fmla="*/ 180 h 12289"/>
                <a:gd name="T62" fmla="*/ 3132 w 6661"/>
                <a:gd name="T63" fmla="*/ 94 h 12289"/>
                <a:gd name="T64" fmla="*/ 3208 w 6661"/>
                <a:gd name="T65" fmla="*/ 30 h 12289"/>
                <a:gd name="T66" fmla="*/ 3303 w 6661"/>
                <a:gd name="T67" fmla="*/ 1 h 12289"/>
                <a:gd name="T68" fmla="*/ 3355 w 6661"/>
                <a:gd name="T69" fmla="*/ 1 h 12289"/>
                <a:gd name="T70" fmla="*/ 3452 w 6661"/>
                <a:gd name="T71" fmla="*/ 30 h 12289"/>
                <a:gd name="T72" fmla="*/ 3512 w 6661"/>
                <a:gd name="T73" fmla="*/ 75 h 12289"/>
                <a:gd name="T74" fmla="*/ 6604 w 6661"/>
                <a:gd name="T75" fmla="*/ 3167 h 12289"/>
                <a:gd name="T76" fmla="*/ 6650 w 6661"/>
                <a:gd name="T77" fmla="*/ 3256 h 12289"/>
                <a:gd name="T78" fmla="*/ 6659 w 6661"/>
                <a:gd name="T79" fmla="*/ 3352 h 12289"/>
                <a:gd name="T80" fmla="*/ 6631 w 6661"/>
                <a:gd name="T81" fmla="*/ 3447 h 12289"/>
                <a:gd name="T82" fmla="*/ 6585 w 6661"/>
                <a:gd name="T83" fmla="*/ 3509 h 12289"/>
                <a:gd name="T84" fmla="*/ 6576 w 6661"/>
                <a:gd name="T85" fmla="*/ 3517 h 12289"/>
                <a:gd name="T86" fmla="*/ 6578 w 6661"/>
                <a:gd name="T87" fmla="*/ 8771 h 12289"/>
                <a:gd name="T88" fmla="*/ 6627 w 6661"/>
                <a:gd name="T89" fmla="*/ 8832 h 12289"/>
                <a:gd name="T90" fmla="*/ 6659 w 6661"/>
                <a:gd name="T91" fmla="*/ 8925 h 12289"/>
                <a:gd name="T92" fmla="*/ 6654 w 6661"/>
                <a:gd name="T93" fmla="*/ 9023 h 12289"/>
                <a:gd name="T94" fmla="*/ 6611 w 6661"/>
                <a:gd name="T95" fmla="*/ 9114 h 12289"/>
                <a:gd name="T96" fmla="*/ 6589 w 6661"/>
                <a:gd name="T97" fmla="*/ 9137 h 12289"/>
                <a:gd name="T98" fmla="*/ 3512 w 6661"/>
                <a:gd name="T99" fmla="*/ 12213 h 12289"/>
                <a:gd name="T100" fmla="*/ 3452 w 6661"/>
                <a:gd name="T101" fmla="*/ 12259 h 12289"/>
                <a:gd name="T102" fmla="*/ 3357 w 6661"/>
                <a:gd name="T103" fmla="*/ 12288 h 1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661" h="12289">
                  <a:moveTo>
                    <a:pt x="3587" y="874"/>
                  </a:moveTo>
                  <a:lnTo>
                    <a:pt x="3587" y="5563"/>
                  </a:lnTo>
                  <a:lnTo>
                    <a:pt x="6033" y="3321"/>
                  </a:lnTo>
                  <a:lnTo>
                    <a:pt x="3587" y="874"/>
                  </a:lnTo>
                  <a:close/>
                  <a:moveTo>
                    <a:pt x="3587" y="6727"/>
                  </a:moveTo>
                  <a:lnTo>
                    <a:pt x="3587" y="11415"/>
                  </a:lnTo>
                  <a:lnTo>
                    <a:pt x="6033" y="8969"/>
                  </a:lnTo>
                  <a:lnTo>
                    <a:pt x="3587" y="6727"/>
                  </a:lnTo>
                  <a:close/>
                  <a:moveTo>
                    <a:pt x="3331" y="12289"/>
                  </a:moveTo>
                  <a:lnTo>
                    <a:pt x="3305" y="12288"/>
                  </a:lnTo>
                  <a:lnTo>
                    <a:pt x="3254" y="12278"/>
                  </a:lnTo>
                  <a:lnTo>
                    <a:pt x="3208" y="12258"/>
                  </a:lnTo>
                  <a:lnTo>
                    <a:pt x="3168" y="12230"/>
                  </a:lnTo>
                  <a:lnTo>
                    <a:pt x="3132" y="12196"/>
                  </a:lnTo>
                  <a:lnTo>
                    <a:pt x="3105" y="12156"/>
                  </a:lnTo>
                  <a:lnTo>
                    <a:pt x="3086" y="12109"/>
                  </a:lnTo>
                  <a:lnTo>
                    <a:pt x="3076" y="12059"/>
                  </a:lnTo>
                  <a:lnTo>
                    <a:pt x="3074" y="12033"/>
                  </a:lnTo>
                  <a:lnTo>
                    <a:pt x="3074" y="6727"/>
                  </a:lnTo>
                  <a:lnTo>
                    <a:pt x="431" y="9150"/>
                  </a:lnTo>
                  <a:lnTo>
                    <a:pt x="411" y="9167"/>
                  </a:lnTo>
                  <a:lnTo>
                    <a:pt x="366" y="9193"/>
                  </a:lnTo>
                  <a:lnTo>
                    <a:pt x="320" y="9209"/>
                  </a:lnTo>
                  <a:lnTo>
                    <a:pt x="271" y="9218"/>
                  </a:lnTo>
                  <a:lnTo>
                    <a:pt x="222" y="9215"/>
                  </a:lnTo>
                  <a:lnTo>
                    <a:pt x="174" y="9203"/>
                  </a:lnTo>
                  <a:lnTo>
                    <a:pt x="128" y="9183"/>
                  </a:lnTo>
                  <a:lnTo>
                    <a:pt x="86" y="9153"/>
                  </a:lnTo>
                  <a:lnTo>
                    <a:pt x="68" y="9134"/>
                  </a:lnTo>
                  <a:lnTo>
                    <a:pt x="52" y="9114"/>
                  </a:lnTo>
                  <a:lnTo>
                    <a:pt x="24" y="9071"/>
                  </a:lnTo>
                  <a:lnTo>
                    <a:pt x="9" y="9023"/>
                  </a:lnTo>
                  <a:lnTo>
                    <a:pt x="1" y="8974"/>
                  </a:lnTo>
                  <a:lnTo>
                    <a:pt x="3" y="8925"/>
                  </a:lnTo>
                  <a:lnTo>
                    <a:pt x="14" y="8878"/>
                  </a:lnTo>
                  <a:lnTo>
                    <a:pt x="36" y="8832"/>
                  </a:lnTo>
                  <a:lnTo>
                    <a:pt x="65" y="8792"/>
                  </a:lnTo>
                  <a:lnTo>
                    <a:pt x="84" y="8773"/>
                  </a:lnTo>
                  <a:lnTo>
                    <a:pt x="2952" y="6145"/>
                  </a:lnTo>
                  <a:lnTo>
                    <a:pt x="84" y="3518"/>
                  </a:lnTo>
                  <a:lnTo>
                    <a:pt x="65" y="3499"/>
                  </a:lnTo>
                  <a:lnTo>
                    <a:pt x="35" y="3458"/>
                  </a:lnTo>
                  <a:lnTo>
                    <a:pt x="13" y="3413"/>
                  </a:lnTo>
                  <a:lnTo>
                    <a:pt x="1" y="3364"/>
                  </a:lnTo>
                  <a:lnTo>
                    <a:pt x="0" y="3315"/>
                  </a:lnTo>
                  <a:lnTo>
                    <a:pt x="7" y="3266"/>
                  </a:lnTo>
                  <a:lnTo>
                    <a:pt x="24" y="3220"/>
                  </a:lnTo>
                  <a:lnTo>
                    <a:pt x="50" y="3175"/>
                  </a:lnTo>
                  <a:lnTo>
                    <a:pt x="68" y="3155"/>
                  </a:lnTo>
                  <a:lnTo>
                    <a:pt x="86" y="3136"/>
                  </a:lnTo>
                  <a:lnTo>
                    <a:pt x="127" y="3108"/>
                  </a:lnTo>
                  <a:lnTo>
                    <a:pt x="173" y="3086"/>
                  </a:lnTo>
                  <a:lnTo>
                    <a:pt x="220" y="3075"/>
                  </a:lnTo>
                  <a:lnTo>
                    <a:pt x="269" y="3073"/>
                  </a:lnTo>
                  <a:lnTo>
                    <a:pt x="318" y="3080"/>
                  </a:lnTo>
                  <a:lnTo>
                    <a:pt x="366" y="3096"/>
                  </a:lnTo>
                  <a:lnTo>
                    <a:pt x="409" y="3123"/>
                  </a:lnTo>
                  <a:lnTo>
                    <a:pt x="429" y="3141"/>
                  </a:lnTo>
                  <a:lnTo>
                    <a:pt x="3074" y="5563"/>
                  </a:lnTo>
                  <a:lnTo>
                    <a:pt x="3074" y="256"/>
                  </a:lnTo>
                  <a:lnTo>
                    <a:pt x="3076" y="230"/>
                  </a:lnTo>
                  <a:lnTo>
                    <a:pt x="3086" y="180"/>
                  </a:lnTo>
                  <a:lnTo>
                    <a:pt x="3105" y="134"/>
                  </a:lnTo>
                  <a:lnTo>
                    <a:pt x="3132" y="94"/>
                  </a:lnTo>
                  <a:lnTo>
                    <a:pt x="3166" y="59"/>
                  </a:lnTo>
                  <a:lnTo>
                    <a:pt x="3208" y="30"/>
                  </a:lnTo>
                  <a:lnTo>
                    <a:pt x="3254" y="12"/>
                  </a:lnTo>
                  <a:lnTo>
                    <a:pt x="3303" y="1"/>
                  </a:lnTo>
                  <a:lnTo>
                    <a:pt x="3331" y="0"/>
                  </a:lnTo>
                  <a:lnTo>
                    <a:pt x="3355" y="1"/>
                  </a:lnTo>
                  <a:lnTo>
                    <a:pt x="3406" y="10"/>
                  </a:lnTo>
                  <a:lnTo>
                    <a:pt x="3452" y="30"/>
                  </a:lnTo>
                  <a:lnTo>
                    <a:pt x="3494" y="58"/>
                  </a:lnTo>
                  <a:lnTo>
                    <a:pt x="3512" y="75"/>
                  </a:lnTo>
                  <a:lnTo>
                    <a:pt x="6585" y="3148"/>
                  </a:lnTo>
                  <a:lnTo>
                    <a:pt x="6604" y="3167"/>
                  </a:lnTo>
                  <a:lnTo>
                    <a:pt x="6631" y="3210"/>
                  </a:lnTo>
                  <a:lnTo>
                    <a:pt x="6650" y="3256"/>
                  </a:lnTo>
                  <a:lnTo>
                    <a:pt x="6659" y="3303"/>
                  </a:lnTo>
                  <a:lnTo>
                    <a:pt x="6659" y="3352"/>
                  </a:lnTo>
                  <a:lnTo>
                    <a:pt x="6650" y="3401"/>
                  </a:lnTo>
                  <a:lnTo>
                    <a:pt x="6631" y="3447"/>
                  </a:lnTo>
                  <a:lnTo>
                    <a:pt x="6602" y="3491"/>
                  </a:lnTo>
                  <a:lnTo>
                    <a:pt x="6585" y="3509"/>
                  </a:lnTo>
                  <a:lnTo>
                    <a:pt x="6581" y="3514"/>
                  </a:lnTo>
                  <a:lnTo>
                    <a:pt x="6576" y="3517"/>
                  </a:lnTo>
                  <a:lnTo>
                    <a:pt x="3710" y="6145"/>
                  </a:lnTo>
                  <a:lnTo>
                    <a:pt x="6578" y="8771"/>
                  </a:lnTo>
                  <a:lnTo>
                    <a:pt x="6597" y="8790"/>
                  </a:lnTo>
                  <a:lnTo>
                    <a:pt x="6627" y="8832"/>
                  </a:lnTo>
                  <a:lnTo>
                    <a:pt x="6647" y="8877"/>
                  </a:lnTo>
                  <a:lnTo>
                    <a:pt x="6659" y="8925"/>
                  </a:lnTo>
                  <a:lnTo>
                    <a:pt x="6661" y="8974"/>
                  </a:lnTo>
                  <a:lnTo>
                    <a:pt x="6654" y="9023"/>
                  </a:lnTo>
                  <a:lnTo>
                    <a:pt x="6637" y="9069"/>
                  </a:lnTo>
                  <a:lnTo>
                    <a:pt x="6611" y="9114"/>
                  </a:lnTo>
                  <a:lnTo>
                    <a:pt x="6594" y="9134"/>
                  </a:lnTo>
                  <a:lnTo>
                    <a:pt x="6589" y="9137"/>
                  </a:lnTo>
                  <a:lnTo>
                    <a:pt x="6587" y="9141"/>
                  </a:lnTo>
                  <a:lnTo>
                    <a:pt x="3512" y="12213"/>
                  </a:lnTo>
                  <a:lnTo>
                    <a:pt x="3494" y="12232"/>
                  </a:lnTo>
                  <a:lnTo>
                    <a:pt x="3452" y="12259"/>
                  </a:lnTo>
                  <a:lnTo>
                    <a:pt x="3406" y="12278"/>
                  </a:lnTo>
                  <a:lnTo>
                    <a:pt x="3357" y="12288"/>
                  </a:lnTo>
                  <a:lnTo>
                    <a:pt x="3331" y="122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1" name="Freeform 18"/>
          <p:cNvSpPr>
            <a:spLocks noEditPoints="1"/>
          </p:cNvSpPr>
          <p:nvPr/>
        </p:nvSpPr>
        <p:spPr bwMode="auto">
          <a:xfrm>
            <a:off x="1176773" y="502209"/>
            <a:ext cx="341454" cy="341454"/>
          </a:xfrm>
          <a:custGeom>
            <a:avLst/>
            <a:gdLst>
              <a:gd name="T0" fmla="*/ 7279 w 9409"/>
              <a:gd name="T1" fmla="*/ 6146 h 9409"/>
              <a:gd name="T2" fmla="*/ 7662 w 9409"/>
              <a:gd name="T3" fmla="*/ 5403 h 9409"/>
              <a:gd name="T4" fmla="*/ 7884 w 9409"/>
              <a:gd name="T5" fmla="*/ 4580 h 9409"/>
              <a:gd name="T6" fmla="*/ 7930 w 9409"/>
              <a:gd name="T7" fmla="*/ 3863 h 9409"/>
              <a:gd name="T8" fmla="*/ 7780 w 9409"/>
              <a:gd name="T9" fmla="*/ 2881 h 9409"/>
              <a:gd name="T10" fmla="*/ 7406 w 9409"/>
              <a:gd name="T11" fmla="*/ 1992 h 9409"/>
              <a:gd name="T12" fmla="*/ 6836 w 9409"/>
              <a:gd name="T13" fmla="*/ 1230 h 9409"/>
              <a:gd name="T14" fmla="*/ 6103 w 9409"/>
              <a:gd name="T15" fmla="*/ 625 h 9409"/>
              <a:gd name="T16" fmla="*/ 5237 w 9409"/>
              <a:gd name="T17" fmla="*/ 207 h 9409"/>
              <a:gd name="T18" fmla="*/ 4270 w 9409"/>
              <a:gd name="T19" fmla="*/ 12 h 9409"/>
              <a:gd name="T20" fmla="*/ 3460 w 9409"/>
              <a:gd name="T21" fmla="*/ 32 h 9409"/>
              <a:gd name="T22" fmla="*/ 2510 w 9409"/>
              <a:gd name="T23" fmla="*/ 275 h 9409"/>
              <a:gd name="T24" fmla="*/ 1669 w 9409"/>
              <a:gd name="T25" fmla="*/ 732 h 9409"/>
              <a:gd name="T26" fmla="*/ 966 w 9409"/>
              <a:gd name="T27" fmla="*/ 1371 h 9409"/>
              <a:gd name="T28" fmla="*/ 434 w 9409"/>
              <a:gd name="T29" fmla="*/ 2160 h 9409"/>
              <a:gd name="T30" fmla="*/ 101 w 9409"/>
              <a:gd name="T31" fmla="*/ 3071 h 9409"/>
              <a:gd name="T32" fmla="*/ 0 w 9409"/>
              <a:gd name="T33" fmla="*/ 3965 h 9409"/>
              <a:gd name="T34" fmla="*/ 101 w 9409"/>
              <a:gd name="T35" fmla="*/ 4861 h 9409"/>
              <a:gd name="T36" fmla="*/ 434 w 9409"/>
              <a:gd name="T37" fmla="*/ 5771 h 9409"/>
              <a:gd name="T38" fmla="*/ 966 w 9409"/>
              <a:gd name="T39" fmla="*/ 6561 h 9409"/>
              <a:gd name="T40" fmla="*/ 1669 w 9409"/>
              <a:gd name="T41" fmla="*/ 7200 h 9409"/>
              <a:gd name="T42" fmla="*/ 2510 w 9409"/>
              <a:gd name="T43" fmla="*/ 7657 h 9409"/>
              <a:gd name="T44" fmla="*/ 3460 w 9409"/>
              <a:gd name="T45" fmla="*/ 7900 h 9409"/>
              <a:gd name="T46" fmla="*/ 4232 w 9409"/>
              <a:gd name="T47" fmla="*/ 7923 h 9409"/>
              <a:gd name="T48" fmla="*/ 5081 w 9409"/>
              <a:gd name="T49" fmla="*/ 7772 h 9409"/>
              <a:gd name="T50" fmla="*/ 5858 w 9409"/>
              <a:gd name="T51" fmla="*/ 7452 h 9409"/>
              <a:gd name="T52" fmla="*/ 6477 w 9409"/>
              <a:gd name="T53" fmla="*/ 7034 h 9409"/>
              <a:gd name="T54" fmla="*/ 8980 w 9409"/>
              <a:gd name="T55" fmla="*/ 9409 h 9409"/>
              <a:gd name="T56" fmla="*/ 9294 w 9409"/>
              <a:gd name="T57" fmla="*/ 9294 h 9409"/>
              <a:gd name="T58" fmla="*/ 9409 w 9409"/>
              <a:gd name="T59" fmla="*/ 8980 h 9409"/>
              <a:gd name="T60" fmla="*/ 3965 w 9409"/>
              <a:gd name="T61" fmla="*/ 7142 h 9409"/>
              <a:gd name="T62" fmla="*/ 3248 w 9409"/>
              <a:gd name="T63" fmla="*/ 7060 h 9409"/>
              <a:gd name="T64" fmla="*/ 2519 w 9409"/>
              <a:gd name="T65" fmla="*/ 6794 h 9409"/>
              <a:gd name="T66" fmla="*/ 1887 w 9409"/>
              <a:gd name="T67" fmla="*/ 6366 h 9409"/>
              <a:gd name="T68" fmla="*/ 1374 w 9409"/>
              <a:gd name="T69" fmla="*/ 5803 h 9409"/>
              <a:gd name="T70" fmla="*/ 1008 w 9409"/>
              <a:gd name="T71" fmla="*/ 5129 h 9409"/>
              <a:gd name="T72" fmla="*/ 812 w 9409"/>
              <a:gd name="T73" fmla="*/ 4370 h 9409"/>
              <a:gd name="T74" fmla="*/ 796 w 9409"/>
              <a:gd name="T75" fmla="*/ 3722 h 9409"/>
              <a:gd name="T76" fmla="*/ 955 w 9409"/>
              <a:gd name="T77" fmla="*/ 2948 h 9409"/>
              <a:gd name="T78" fmla="*/ 1288 w 9409"/>
              <a:gd name="T79" fmla="*/ 2254 h 9409"/>
              <a:gd name="T80" fmla="*/ 1773 w 9409"/>
              <a:gd name="T81" fmla="*/ 1666 h 9409"/>
              <a:gd name="T82" fmla="*/ 2384 w 9409"/>
              <a:gd name="T83" fmla="*/ 1208 h 9409"/>
              <a:gd name="T84" fmla="*/ 3097 w 9409"/>
              <a:gd name="T85" fmla="*/ 907 h 9409"/>
              <a:gd name="T86" fmla="*/ 3883 w 9409"/>
              <a:gd name="T87" fmla="*/ 788 h 9409"/>
              <a:gd name="T88" fmla="*/ 4527 w 9409"/>
              <a:gd name="T89" fmla="*/ 837 h 9409"/>
              <a:gd name="T90" fmla="*/ 5271 w 9409"/>
              <a:gd name="T91" fmla="*/ 1069 h 9409"/>
              <a:gd name="T92" fmla="*/ 5927 w 9409"/>
              <a:gd name="T93" fmla="*/ 1466 h 9409"/>
              <a:gd name="T94" fmla="*/ 6465 w 9409"/>
              <a:gd name="T95" fmla="*/ 2005 h 9409"/>
              <a:gd name="T96" fmla="*/ 6863 w 9409"/>
              <a:gd name="T97" fmla="*/ 2659 h 9409"/>
              <a:gd name="T98" fmla="*/ 7095 w 9409"/>
              <a:gd name="T99" fmla="*/ 3403 h 9409"/>
              <a:gd name="T100" fmla="*/ 7144 w 9409"/>
              <a:gd name="T101" fmla="*/ 4047 h 9409"/>
              <a:gd name="T102" fmla="*/ 7023 w 9409"/>
              <a:gd name="T103" fmla="*/ 4834 h 9409"/>
              <a:gd name="T104" fmla="*/ 6722 w 9409"/>
              <a:gd name="T105" fmla="*/ 5545 h 9409"/>
              <a:gd name="T106" fmla="*/ 6265 w 9409"/>
              <a:gd name="T107" fmla="*/ 6156 h 9409"/>
              <a:gd name="T108" fmla="*/ 5678 w 9409"/>
              <a:gd name="T109" fmla="*/ 6641 h 9409"/>
              <a:gd name="T110" fmla="*/ 4983 w 9409"/>
              <a:gd name="T111" fmla="*/ 6975 h 9409"/>
              <a:gd name="T112" fmla="*/ 4210 w 9409"/>
              <a:gd name="T113" fmla="*/ 7132 h 9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409" h="9409">
                <a:moveTo>
                  <a:pt x="9294" y="8741"/>
                </a:moveTo>
                <a:lnTo>
                  <a:pt x="7033" y="6480"/>
                </a:lnTo>
                <a:lnTo>
                  <a:pt x="7085" y="6415"/>
                </a:lnTo>
                <a:lnTo>
                  <a:pt x="7184" y="6283"/>
                </a:lnTo>
                <a:lnTo>
                  <a:pt x="7279" y="6146"/>
                </a:lnTo>
                <a:lnTo>
                  <a:pt x="7367" y="6005"/>
                </a:lnTo>
                <a:lnTo>
                  <a:pt x="7451" y="5859"/>
                </a:lnTo>
                <a:lnTo>
                  <a:pt x="7527" y="5711"/>
                </a:lnTo>
                <a:lnTo>
                  <a:pt x="7598" y="5560"/>
                </a:lnTo>
                <a:lnTo>
                  <a:pt x="7662" y="5403"/>
                </a:lnTo>
                <a:lnTo>
                  <a:pt x="7720" y="5244"/>
                </a:lnTo>
                <a:lnTo>
                  <a:pt x="7772" y="5083"/>
                </a:lnTo>
                <a:lnTo>
                  <a:pt x="7816" y="4917"/>
                </a:lnTo>
                <a:lnTo>
                  <a:pt x="7854" y="4750"/>
                </a:lnTo>
                <a:lnTo>
                  <a:pt x="7884" y="4580"/>
                </a:lnTo>
                <a:lnTo>
                  <a:pt x="7907" y="4407"/>
                </a:lnTo>
                <a:lnTo>
                  <a:pt x="7923" y="4232"/>
                </a:lnTo>
                <a:lnTo>
                  <a:pt x="7930" y="4054"/>
                </a:lnTo>
                <a:lnTo>
                  <a:pt x="7932" y="3965"/>
                </a:lnTo>
                <a:lnTo>
                  <a:pt x="7930" y="3863"/>
                </a:lnTo>
                <a:lnTo>
                  <a:pt x="7920" y="3660"/>
                </a:lnTo>
                <a:lnTo>
                  <a:pt x="7900" y="3461"/>
                </a:lnTo>
                <a:lnTo>
                  <a:pt x="7870" y="3264"/>
                </a:lnTo>
                <a:lnTo>
                  <a:pt x="7829" y="3071"/>
                </a:lnTo>
                <a:lnTo>
                  <a:pt x="7780" y="2881"/>
                </a:lnTo>
                <a:lnTo>
                  <a:pt x="7723" y="2693"/>
                </a:lnTo>
                <a:lnTo>
                  <a:pt x="7657" y="2512"/>
                </a:lnTo>
                <a:lnTo>
                  <a:pt x="7582" y="2333"/>
                </a:lnTo>
                <a:lnTo>
                  <a:pt x="7498" y="2160"/>
                </a:lnTo>
                <a:lnTo>
                  <a:pt x="7406" y="1992"/>
                </a:lnTo>
                <a:lnTo>
                  <a:pt x="7307" y="1828"/>
                </a:lnTo>
                <a:lnTo>
                  <a:pt x="7200" y="1671"/>
                </a:lnTo>
                <a:lnTo>
                  <a:pt x="7085" y="1518"/>
                </a:lnTo>
                <a:lnTo>
                  <a:pt x="6964" y="1371"/>
                </a:lnTo>
                <a:lnTo>
                  <a:pt x="6836" y="1230"/>
                </a:lnTo>
                <a:lnTo>
                  <a:pt x="6702" y="1095"/>
                </a:lnTo>
                <a:lnTo>
                  <a:pt x="6561" y="966"/>
                </a:lnTo>
                <a:lnTo>
                  <a:pt x="6414" y="845"/>
                </a:lnTo>
                <a:lnTo>
                  <a:pt x="6261" y="732"/>
                </a:lnTo>
                <a:lnTo>
                  <a:pt x="6103" y="625"/>
                </a:lnTo>
                <a:lnTo>
                  <a:pt x="5940" y="526"/>
                </a:lnTo>
                <a:lnTo>
                  <a:pt x="5771" y="434"/>
                </a:lnTo>
                <a:lnTo>
                  <a:pt x="5597" y="350"/>
                </a:lnTo>
                <a:lnTo>
                  <a:pt x="5420" y="275"/>
                </a:lnTo>
                <a:lnTo>
                  <a:pt x="5237" y="207"/>
                </a:lnTo>
                <a:lnTo>
                  <a:pt x="5051" y="150"/>
                </a:lnTo>
                <a:lnTo>
                  <a:pt x="4861" y="101"/>
                </a:lnTo>
                <a:lnTo>
                  <a:pt x="4668" y="62"/>
                </a:lnTo>
                <a:lnTo>
                  <a:pt x="4471" y="32"/>
                </a:lnTo>
                <a:lnTo>
                  <a:pt x="4270" y="12"/>
                </a:lnTo>
                <a:lnTo>
                  <a:pt x="4067" y="1"/>
                </a:lnTo>
                <a:lnTo>
                  <a:pt x="3965" y="0"/>
                </a:lnTo>
                <a:lnTo>
                  <a:pt x="3863" y="1"/>
                </a:lnTo>
                <a:lnTo>
                  <a:pt x="3660" y="12"/>
                </a:lnTo>
                <a:lnTo>
                  <a:pt x="3460" y="32"/>
                </a:lnTo>
                <a:lnTo>
                  <a:pt x="3264" y="62"/>
                </a:lnTo>
                <a:lnTo>
                  <a:pt x="3069" y="101"/>
                </a:lnTo>
                <a:lnTo>
                  <a:pt x="2879" y="150"/>
                </a:lnTo>
                <a:lnTo>
                  <a:pt x="2693" y="207"/>
                </a:lnTo>
                <a:lnTo>
                  <a:pt x="2510" y="275"/>
                </a:lnTo>
                <a:lnTo>
                  <a:pt x="2333" y="350"/>
                </a:lnTo>
                <a:lnTo>
                  <a:pt x="2159" y="434"/>
                </a:lnTo>
                <a:lnTo>
                  <a:pt x="1990" y="526"/>
                </a:lnTo>
                <a:lnTo>
                  <a:pt x="1828" y="625"/>
                </a:lnTo>
                <a:lnTo>
                  <a:pt x="1669" y="732"/>
                </a:lnTo>
                <a:lnTo>
                  <a:pt x="1517" y="845"/>
                </a:lnTo>
                <a:lnTo>
                  <a:pt x="1370" y="966"/>
                </a:lnTo>
                <a:lnTo>
                  <a:pt x="1229" y="1095"/>
                </a:lnTo>
                <a:lnTo>
                  <a:pt x="1095" y="1230"/>
                </a:lnTo>
                <a:lnTo>
                  <a:pt x="966" y="1371"/>
                </a:lnTo>
                <a:lnTo>
                  <a:pt x="845" y="1518"/>
                </a:lnTo>
                <a:lnTo>
                  <a:pt x="732" y="1671"/>
                </a:lnTo>
                <a:lnTo>
                  <a:pt x="624" y="1828"/>
                </a:lnTo>
                <a:lnTo>
                  <a:pt x="524" y="1992"/>
                </a:lnTo>
                <a:lnTo>
                  <a:pt x="434" y="2160"/>
                </a:lnTo>
                <a:lnTo>
                  <a:pt x="350" y="2333"/>
                </a:lnTo>
                <a:lnTo>
                  <a:pt x="275" y="2512"/>
                </a:lnTo>
                <a:lnTo>
                  <a:pt x="207" y="2693"/>
                </a:lnTo>
                <a:lnTo>
                  <a:pt x="150" y="2881"/>
                </a:lnTo>
                <a:lnTo>
                  <a:pt x="101" y="3071"/>
                </a:lnTo>
                <a:lnTo>
                  <a:pt x="62" y="3264"/>
                </a:lnTo>
                <a:lnTo>
                  <a:pt x="32" y="3461"/>
                </a:lnTo>
                <a:lnTo>
                  <a:pt x="12" y="3660"/>
                </a:lnTo>
                <a:lnTo>
                  <a:pt x="1" y="3863"/>
                </a:lnTo>
                <a:lnTo>
                  <a:pt x="0" y="3965"/>
                </a:lnTo>
                <a:lnTo>
                  <a:pt x="1" y="4067"/>
                </a:lnTo>
                <a:lnTo>
                  <a:pt x="12" y="4270"/>
                </a:lnTo>
                <a:lnTo>
                  <a:pt x="32" y="4471"/>
                </a:lnTo>
                <a:lnTo>
                  <a:pt x="62" y="4668"/>
                </a:lnTo>
                <a:lnTo>
                  <a:pt x="101" y="4861"/>
                </a:lnTo>
                <a:lnTo>
                  <a:pt x="150" y="5051"/>
                </a:lnTo>
                <a:lnTo>
                  <a:pt x="207" y="5237"/>
                </a:lnTo>
                <a:lnTo>
                  <a:pt x="275" y="5420"/>
                </a:lnTo>
                <a:lnTo>
                  <a:pt x="350" y="5597"/>
                </a:lnTo>
                <a:lnTo>
                  <a:pt x="434" y="5771"/>
                </a:lnTo>
                <a:lnTo>
                  <a:pt x="524" y="5940"/>
                </a:lnTo>
                <a:lnTo>
                  <a:pt x="624" y="6103"/>
                </a:lnTo>
                <a:lnTo>
                  <a:pt x="732" y="6261"/>
                </a:lnTo>
                <a:lnTo>
                  <a:pt x="845" y="6414"/>
                </a:lnTo>
                <a:lnTo>
                  <a:pt x="966" y="6561"/>
                </a:lnTo>
                <a:lnTo>
                  <a:pt x="1095" y="6702"/>
                </a:lnTo>
                <a:lnTo>
                  <a:pt x="1229" y="6836"/>
                </a:lnTo>
                <a:lnTo>
                  <a:pt x="1370" y="6964"/>
                </a:lnTo>
                <a:lnTo>
                  <a:pt x="1517" y="7085"/>
                </a:lnTo>
                <a:lnTo>
                  <a:pt x="1669" y="7200"/>
                </a:lnTo>
                <a:lnTo>
                  <a:pt x="1828" y="7307"/>
                </a:lnTo>
                <a:lnTo>
                  <a:pt x="1990" y="7406"/>
                </a:lnTo>
                <a:lnTo>
                  <a:pt x="2159" y="7498"/>
                </a:lnTo>
                <a:lnTo>
                  <a:pt x="2333" y="7582"/>
                </a:lnTo>
                <a:lnTo>
                  <a:pt x="2510" y="7657"/>
                </a:lnTo>
                <a:lnTo>
                  <a:pt x="2693" y="7723"/>
                </a:lnTo>
                <a:lnTo>
                  <a:pt x="2879" y="7780"/>
                </a:lnTo>
                <a:lnTo>
                  <a:pt x="3069" y="7829"/>
                </a:lnTo>
                <a:lnTo>
                  <a:pt x="3264" y="7870"/>
                </a:lnTo>
                <a:lnTo>
                  <a:pt x="3460" y="7900"/>
                </a:lnTo>
                <a:lnTo>
                  <a:pt x="3660" y="7920"/>
                </a:lnTo>
                <a:lnTo>
                  <a:pt x="3863" y="7930"/>
                </a:lnTo>
                <a:lnTo>
                  <a:pt x="3965" y="7932"/>
                </a:lnTo>
                <a:lnTo>
                  <a:pt x="4054" y="7930"/>
                </a:lnTo>
                <a:lnTo>
                  <a:pt x="4232" y="7923"/>
                </a:lnTo>
                <a:lnTo>
                  <a:pt x="4407" y="7907"/>
                </a:lnTo>
                <a:lnTo>
                  <a:pt x="4579" y="7884"/>
                </a:lnTo>
                <a:lnTo>
                  <a:pt x="4750" y="7854"/>
                </a:lnTo>
                <a:lnTo>
                  <a:pt x="4917" y="7816"/>
                </a:lnTo>
                <a:lnTo>
                  <a:pt x="5081" y="7772"/>
                </a:lnTo>
                <a:lnTo>
                  <a:pt x="5244" y="7721"/>
                </a:lnTo>
                <a:lnTo>
                  <a:pt x="5403" y="7664"/>
                </a:lnTo>
                <a:lnTo>
                  <a:pt x="5558" y="7599"/>
                </a:lnTo>
                <a:lnTo>
                  <a:pt x="5709" y="7528"/>
                </a:lnTo>
                <a:lnTo>
                  <a:pt x="5858" y="7452"/>
                </a:lnTo>
                <a:lnTo>
                  <a:pt x="6003" y="7369"/>
                </a:lnTo>
                <a:lnTo>
                  <a:pt x="6144" y="7281"/>
                </a:lnTo>
                <a:lnTo>
                  <a:pt x="6281" y="7186"/>
                </a:lnTo>
                <a:lnTo>
                  <a:pt x="6414" y="7086"/>
                </a:lnTo>
                <a:lnTo>
                  <a:pt x="6477" y="7034"/>
                </a:lnTo>
                <a:lnTo>
                  <a:pt x="8740" y="9294"/>
                </a:lnTo>
                <a:lnTo>
                  <a:pt x="8769" y="9322"/>
                </a:lnTo>
                <a:lnTo>
                  <a:pt x="8835" y="9366"/>
                </a:lnTo>
                <a:lnTo>
                  <a:pt x="8905" y="9395"/>
                </a:lnTo>
                <a:lnTo>
                  <a:pt x="8980" y="9409"/>
                </a:lnTo>
                <a:lnTo>
                  <a:pt x="9055" y="9409"/>
                </a:lnTo>
                <a:lnTo>
                  <a:pt x="9129" y="9395"/>
                </a:lnTo>
                <a:lnTo>
                  <a:pt x="9199" y="9366"/>
                </a:lnTo>
                <a:lnTo>
                  <a:pt x="9265" y="9322"/>
                </a:lnTo>
                <a:lnTo>
                  <a:pt x="9294" y="9294"/>
                </a:lnTo>
                <a:lnTo>
                  <a:pt x="9322" y="9265"/>
                </a:lnTo>
                <a:lnTo>
                  <a:pt x="9366" y="9201"/>
                </a:lnTo>
                <a:lnTo>
                  <a:pt x="9395" y="9130"/>
                </a:lnTo>
                <a:lnTo>
                  <a:pt x="9409" y="9055"/>
                </a:lnTo>
                <a:lnTo>
                  <a:pt x="9409" y="8980"/>
                </a:lnTo>
                <a:lnTo>
                  <a:pt x="9395" y="8907"/>
                </a:lnTo>
                <a:lnTo>
                  <a:pt x="9366" y="8836"/>
                </a:lnTo>
                <a:lnTo>
                  <a:pt x="9322" y="8771"/>
                </a:lnTo>
                <a:lnTo>
                  <a:pt x="9294" y="8741"/>
                </a:lnTo>
                <a:close/>
                <a:moveTo>
                  <a:pt x="3965" y="7142"/>
                </a:moveTo>
                <a:lnTo>
                  <a:pt x="3883" y="7141"/>
                </a:lnTo>
                <a:lnTo>
                  <a:pt x="3722" y="7132"/>
                </a:lnTo>
                <a:lnTo>
                  <a:pt x="3560" y="7116"/>
                </a:lnTo>
                <a:lnTo>
                  <a:pt x="3403" y="7092"/>
                </a:lnTo>
                <a:lnTo>
                  <a:pt x="3248" y="7060"/>
                </a:lnTo>
                <a:lnTo>
                  <a:pt x="3097" y="7021"/>
                </a:lnTo>
                <a:lnTo>
                  <a:pt x="2947" y="6975"/>
                </a:lnTo>
                <a:lnTo>
                  <a:pt x="2801" y="6922"/>
                </a:lnTo>
                <a:lnTo>
                  <a:pt x="2659" y="6862"/>
                </a:lnTo>
                <a:lnTo>
                  <a:pt x="2519" y="6794"/>
                </a:lnTo>
                <a:lnTo>
                  <a:pt x="2384" y="6720"/>
                </a:lnTo>
                <a:lnTo>
                  <a:pt x="2253" y="6641"/>
                </a:lnTo>
                <a:lnTo>
                  <a:pt x="2126" y="6555"/>
                </a:lnTo>
                <a:lnTo>
                  <a:pt x="2003" y="6464"/>
                </a:lnTo>
                <a:lnTo>
                  <a:pt x="1887" y="6366"/>
                </a:lnTo>
                <a:lnTo>
                  <a:pt x="1773" y="6264"/>
                </a:lnTo>
                <a:lnTo>
                  <a:pt x="1665" y="6156"/>
                </a:lnTo>
                <a:lnTo>
                  <a:pt x="1563" y="6043"/>
                </a:lnTo>
                <a:lnTo>
                  <a:pt x="1466" y="5925"/>
                </a:lnTo>
                <a:lnTo>
                  <a:pt x="1374" y="5803"/>
                </a:lnTo>
                <a:lnTo>
                  <a:pt x="1288" y="5676"/>
                </a:lnTo>
                <a:lnTo>
                  <a:pt x="1208" y="5545"/>
                </a:lnTo>
                <a:lnTo>
                  <a:pt x="1135" y="5411"/>
                </a:lnTo>
                <a:lnTo>
                  <a:pt x="1069" y="5271"/>
                </a:lnTo>
                <a:lnTo>
                  <a:pt x="1008" y="5129"/>
                </a:lnTo>
                <a:lnTo>
                  <a:pt x="955" y="4983"/>
                </a:lnTo>
                <a:lnTo>
                  <a:pt x="907" y="4834"/>
                </a:lnTo>
                <a:lnTo>
                  <a:pt x="868" y="4682"/>
                </a:lnTo>
                <a:lnTo>
                  <a:pt x="837" y="4527"/>
                </a:lnTo>
                <a:lnTo>
                  <a:pt x="812" y="4370"/>
                </a:lnTo>
                <a:lnTo>
                  <a:pt x="796" y="4210"/>
                </a:lnTo>
                <a:lnTo>
                  <a:pt x="788" y="4047"/>
                </a:lnTo>
                <a:lnTo>
                  <a:pt x="788" y="3965"/>
                </a:lnTo>
                <a:lnTo>
                  <a:pt x="788" y="3883"/>
                </a:lnTo>
                <a:lnTo>
                  <a:pt x="796" y="3722"/>
                </a:lnTo>
                <a:lnTo>
                  <a:pt x="812" y="3562"/>
                </a:lnTo>
                <a:lnTo>
                  <a:pt x="837" y="3403"/>
                </a:lnTo>
                <a:lnTo>
                  <a:pt x="868" y="3249"/>
                </a:lnTo>
                <a:lnTo>
                  <a:pt x="907" y="3097"/>
                </a:lnTo>
                <a:lnTo>
                  <a:pt x="955" y="2948"/>
                </a:lnTo>
                <a:lnTo>
                  <a:pt x="1008" y="2801"/>
                </a:lnTo>
                <a:lnTo>
                  <a:pt x="1069" y="2659"/>
                </a:lnTo>
                <a:lnTo>
                  <a:pt x="1135" y="2521"/>
                </a:lnTo>
                <a:lnTo>
                  <a:pt x="1208" y="2385"/>
                </a:lnTo>
                <a:lnTo>
                  <a:pt x="1288" y="2254"/>
                </a:lnTo>
                <a:lnTo>
                  <a:pt x="1374" y="2127"/>
                </a:lnTo>
                <a:lnTo>
                  <a:pt x="1466" y="2005"/>
                </a:lnTo>
                <a:lnTo>
                  <a:pt x="1563" y="1887"/>
                </a:lnTo>
                <a:lnTo>
                  <a:pt x="1665" y="1774"/>
                </a:lnTo>
                <a:lnTo>
                  <a:pt x="1773" y="1666"/>
                </a:lnTo>
                <a:lnTo>
                  <a:pt x="1887" y="1564"/>
                </a:lnTo>
                <a:lnTo>
                  <a:pt x="2003" y="1466"/>
                </a:lnTo>
                <a:lnTo>
                  <a:pt x="2126" y="1374"/>
                </a:lnTo>
                <a:lnTo>
                  <a:pt x="2253" y="1289"/>
                </a:lnTo>
                <a:lnTo>
                  <a:pt x="2384" y="1208"/>
                </a:lnTo>
                <a:lnTo>
                  <a:pt x="2519" y="1135"/>
                </a:lnTo>
                <a:lnTo>
                  <a:pt x="2659" y="1069"/>
                </a:lnTo>
                <a:lnTo>
                  <a:pt x="2801" y="1008"/>
                </a:lnTo>
                <a:lnTo>
                  <a:pt x="2947" y="955"/>
                </a:lnTo>
                <a:lnTo>
                  <a:pt x="3097" y="907"/>
                </a:lnTo>
                <a:lnTo>
                  <a:pt x="3248" y="868"/>
                </a:lnTo>
                <a:lnTo>
                  <a:pt x="3403" y="837"/>
                </a:lnTo>
                <a:lnTo>
                  <a:pt x="3560" y="812"/>
                </a:lnTo>
                <a:lnTo>
                  <a:pt x="3722" y="796"/>
                </a:lnTo>
                <a:lnTo>
                  <a:pt x="3883" y="788"/>
                </a:lnTo>
                <a:lnTo>
                  <a:pt x="3965" y="788"/>
                </a:lnTo>
                <a:lnTo>
                  <a:pt x="4047" y="788"/>
                </a:lnTo>
                <a:lnTo>
                  <a:pt x="4210" y="796"/>
                </a:lnTo>
                <a:lnTo>
                  <a:pt x="4370" y="812"/>
                </a:lnTo>
                <a:lnTo>
                  <a:pt x="4527" y="837"/>
                </a:lnTo>
                <a:lnTo>
                  <a:pt x="4682" y="868"/>
                </a:lnTo>
                <a:lnTo>
                  <a:pt x="4835" y="907"/>
                </a:lnTo>
                <a:lnTo>
                  <a:pt x="4983" y="955"/>
                </a:lnTo>
                <a:lnTo>
                  <a:pt x="5129" y="1008"/>
                </a:lnTo>
                <a:lnTo>
                  <a:pt x="5271" y="1069"/>
                </a:lnTo>
                <a:lnTo>
                  <a:pt x="5411" y="1135"/>
                </a:lnTo>
                <a:lnTo>
                  <a:pt x="5547" y="1208"/>
                </a:lnTo>
                <a:lnTo>
                  <a:pt x="5678" y="1289"/>
                </a:lnTo>
                <a:lnTo>
                  <a:pt x="5804" y="1374"/>
                </a:lnTo>
                <a:lnTo>
                  <a:pt x="5927" y="1466"/>
                </a:lnTo>
                <a:lnTo>
                  <a:pt x="6043" y="1564"/>
                </a:lnTo>
                <a:lnTo>
                  <a:pt x="6157" y="1666"/>
                </a:lnTo>
                <a:lnTo>
                  <a:pt x="6265" y="1774"/>
                </a:lnTo>
                <a:lnTo>
                  <a:pt x="6368" y="1887"/>
                </a:lnTo>
                <a:lnTo>
                  <a:pt x="6465" y="2005"/>
                </a:lnTo>
                <a:lnTo>
                  <a:pt x="6556" y="2127"/>
                </a:lnTo>
                <a:lnTo>
                  <a:pt x="6643" y="2254"/>
                </a:lnTo>
                <a:lnTo>
                  <a:pt x="6722" y="2385"/>
                </a:lnTo>
                <a:lnTo>
                  <a:pt x="6795" y="2521"/>
                </a:lnTo>
                <a:lnTo>
                  <a:pt x="6863" y="2659"/>
                </a:lnTo>
                <a:lnTo>
                  <a:pt x="6923" y="2801"/>
                </a:lnTo>
                <a:lnTo>
                  <a:pt x="6977" y="2948"/>
                </a:lnTo>
                <a:lnTo>
                  <a:pt x="7023" y="3097"/>
                </a:lnTo>
                <a:lnTo>
                  <a:pt x="7063" y="3249"/>
                </a:lnTo>
                <a:lnTo>
                  <a:pt x="7095" y="3403"/>
                </a:lnTo>
                <a:lnTo>
                  <a:pt x="7118" y="3562"/>
                </a:lnTo>
                <a:lnTo>
                  <a:pt x="7135" y="3722"/>
                </a:lnTo>
                <a:lnTo>
                  <a:pt x="7144" y="3883"/>
                </a:lnTo>
                <a:lnTo>
                  <a:pt x="7144" y="3965"/>
                </a:lnTo>
                <a:lnTo>
                  <a:pt x="7144" y="4047"/>
                </a:lnTo>
                <a:lnTo>
                  <a:pt x="7135" y="4210"/>
                </a:lnTo>
                <a:lnTo>
                  <a:pt x="7118" y="4370"/>
                </a:lnTo>
                <a:lnTo>
                  <a:pt x="7095" y="4527"/>
                </a:lnTo>
                <a:lnTo>
                  <a:pt x="7063" y="4682"/>
                </a:lnTo>
                <a:lnTo>
                  <a:pt x="7023" y="4834"/>
                </a:lnTo>
                <a:lnTo>
                  <a:pt x="6977" y="4983"/>
                </a:lnTo>
                <a:lnTo>
                  <a:pt x="6923" y="5129"/>
                </a:lnTo>
                <a:lnTo>
                  <a:pt x="6863" y="5271"/>
                </a:lnTo>
                <a:lnTo>
                  <a:pt x="6795" y="5411"/>
                </a:lnTo>
                <a:lnTo>
                  <a:pt x="6722" y="5545"/>
                </a:lnTo>
                <a:lnTo>
                  <a:pt x="6643" y="5676"/>
                </a:lnTo>
                <a:lnTo>
                  <a:pt x="6556" y="5803"/>
                </a:lnTo>
                <a:lnTo>
                  <a:pt x="6465" y="5925"/>
                </a:lnTo>
                <a:lnTo>
                  <a:pt x="6368" y="6043"/>
                </a:lnTo>
                <a:lnTo>
                  <a:pt x="6265" y="6156"/>
                </a:lnTo>
                <a:lnTo>
                  <a:pt x="6157" y="6264"/>
                </a:lnTo>
                <a:lnTo>
                  <a:pt x="6043" y="6366"/>
                </a:lnTo>
                <a:lnTo>
                  <a:pt x="5927" y="6464"/>
                </a:lnTo>
                <a:lnTo>
                  <a:pt x="5804" y="6555"/>
                </a:lnTo>
                <a:lnTo>
                  <a:pt x="5678" y="6641"/>
                </a:lnTo>
                <a:lnTo>
                  <a:pt x="5547" y="6720"/>
                </a:lnTo>
                <a:lnTo>
                  <a:pt x="5411" y="6794"/>
                </a:lnTo>
                <a:lnTo>
                  <a:pt x="5271" y="6862"/>
                </a:lnTo>
                <a:lnTo>
                  <a:pt x="5129" y="6922"/>
                </a:lnTo>
                <a:lnTo>
                  <a:pt x="4983" y="6975"/>
                </a:lnTo>
                <a:lnTo>
                  <a:pt x="4835" y="7021"/>
                </a:lnTo>
                <a:lnTo>
                  <a:pt x="4682" y="7060"/>
                </a:lnTo>
                <a:lnTo>
                  <a:pt x="4527" y="7092"/>
                </a:lnTo>
                <a:lnTo>
                  <a:pt x="4370" y="7116"/>
                </a:lnTo>
                <a:lnTo>
                  <a:pt x="4210" y="7132"/>
                </a:lnTo>
                <a:lnTo>
                  <a:pt x="4047" y="7141"/>
                </a:lnTo>
                <a:lnTo>
                  <a:pt x="3965" y="71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1387871" y="102037"/>
            <a:ext cx="276806" cy="179682"/>
            <a:chOff x="1387871" y="76319"/>
            <a:chExt cx="277296" cy="180000"/>
          </a:xfrm>
        </p:grpSpPr>
        <p:sp>
          <p:nvSpPr>
            <p:cNvPr id="34" name="모서리가 둥근 직사각형 33"/>
            <p:cNvSpPr/>
            <p:nvPr/>
          </p:nvSpPr>
          <p:spPr>
            <a:xfrm rot="16200000">
              <a:off x="1387871" y="220319"/>
              <a:ext cx="36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6200000">
              <a:off x="1430195" y="202319"/>
              <a:ext cx="72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16200000">
              <a:off x="1472519" y="184319"/>
              <a:ext cx="108000" cy="3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6200000">
              <a:off x="1514843" y="166319"/>
              <a:ext cx="144000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 rot="16200000">
              <a:off x="1557167" y="148319"/>
              <a:ext cx="180000" cy="36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Freeform 22"/>
          <p:cNvSpPr>
            <a:spLocks/>
          </p:cNvSpPr>
          <p:nvPr/>
        </p:nvSpPr>
        <p:spPr bwMode="auto">
          <a:xfrm>
            <a:off x="9331325" y="121043"/>
            <a:ext cx="227336" cy="154824"/>
          </a:xfrm>
          <a:custGeom>
            <a:avLst/>
            <a:gdLst>
              <a:gd name="T0" fmla="*/ 1276 w 1277"/>
              <a:gd name="T1" fmla="*/ 636 h 861"/>
              <a:gd name="T2" fmla="*/ 1247 w 1277"/>
              <a:gd name="T3" fmla="*/ 730 h 861"/>
              <a:gd name="T4" fmla="*/ 1187 w 1277"/>
              <a:gd name="T5" fmla="*/ 804 h 861"/>
              <a:gd name="T6" fmla="*/ 1101 w 1277"/>
              <a:gd name="T7" fmla="*/ 850 h 861"/>
              <a:gd name="T8" fmla="*/ 1026 w 1277"/>
              <a:gd name="T9" fmla="*/ 861 h 861"/>
              <a:gd name="T10" fmla="*/ 225 w 1277"/>
              <a:gd name="T11" fmla="*/ 860 h 861"/>
              <a:gd name="T12" fmla="*/ 131 w 1277"/>
              <a:gd name="T13" fmla="*/ 830 h 861"/>
              <a:gd name="T14" fmla="*/ 57 w 1277"/>
              <a:gd name="T15" fmla="*/ 770 h 861"/>
              <a:gd name="T16" fmla="*/ 11 w 1277"/>
              <a:gd name="T17" fmla="*/ 685 h 861"/>
              <a:gd name="T18" fmla="*/ 0 w 1277"/>
              <a:gd name="T19" fmla="*/ 609 h 861"/>
              <a:gd name="T20" fmla="*/ 9 w 1277"/>
              <a:gd name="T21" fmla="*/ 542 h 861"/>
              <a:gd name="T22" fmla="*/ 47 w 1277"/>
              <a:gd name="T23" fmla="*/ 462 h 861"/>
              <a:gd name="T24" fmla="*/ 109 w 1277"/>
              <a:gd name="T25" fmla="*/ 402 h 861"/>
              <a:gd name="T26" fmla="*/ 189 w 1277"/>
              <a:gd name="T27" fmla="*/ 366 h 861"/>
              <a:gd name="T28" fmla="*/ 210 w 1277"/>
              <a:gd name="T29" fmla="*/ 348 h 861"/>
              <a:gd name="T30" fmla="*/ 210 w 1277"/>
              <a:gd name="T31" fmla="*/ 319 h 861"/>
              <a:gd name="T32" fmla="*/ 228 w 1277"/>
              <a:gd name="T33" fmla="*/ 258 h 861"/>
              <a:gd name="T34" fmla="*/ 266 w 1277"/>
              <a:gd name="T35" fmla="*/ 212 h 861"/>
              <a:gd name="T36" fmla="*/ 320 w 1277"/>
              <a:gd name="T37" fmla="*/ 182 h 861"/>
              <a:gd name="T38" fmla="*/ 368 w 1277"/>
              <a:gd name="T39" fmla="*/ 176 h 861"/>
              <a:gd name="T40" fmla="*/ 410 w 1277"/>
              <a:gd name="T41" fmla="*/ 181 h 861"/>
              <a:gd name="T42" fmla="*/ 470 w 1277"/>
              <a:gd name="T43" fmla="*/ 214 h 861"/>
              <a:gd name="T44" fmla="*/ 524 w 1277"/>
              <a:gd name="T45" fmla="*/ 114 h 861"/>
              <a:gd name="T46" fmla="*/ 584 w 1277"/>
              <a:gd name="T47" fmla="*/ 51 h 861"/>
              <a:gd name="T48" fmla="*/ 672 w 1277"/>
              <a:gd name="T49" fmla="*/ 11 h 861"/>
              <a:gd name="T50" fmla="*/ 761 w 1277"/>
              <a:gd name="T51" fmla="*/ 0 h 861"/>
              <a:gd name="T52" fmla="*/ 869 w 1277"/>
              <a:gd name="T53" fmla="*/ 16 h 861"/>
              <a:gd name="T54" fmla="*/ 979 w 1277"/>
              <a:gd name="T55" fmla="*/ 83 h 861"/>
              <a:gd name="T56" fmla="*/ 1047 w 1277"/>
              <a:gd name="T57" fmla="*/ 185 h 861"/>
              <a:gd name="T58" fmla="*/ 1077 w 1277"/>
              <a:gd name="T59" fmla="*/ 309 h 861"/>
              <a:gd name="T60" fmla="*/ 1077 w 1277"/>
              <a:gd name="T61" fmla="*/ 353 h 861"/>
              <a:gd name="T62" fmla="*/ 1098 w 1277"/>
              <a:gd name="T63" fmla="*/ 368 h 861"/>
              <a:gd name="T64" fmla="*/ 1174 w 1277"/>
              <a:gd name="T65" fmla="*/ 406 h 861"/>
              <a:gd name="T66" fmla="*/ 1232 w 1277"/>
              <a:gd name="T67" fmla="*/ 467 h 861"/>
              <a:gd name="T68" fmla="*/ 1269 w 1277"/>
              <a:gd name="T69" fmla="*/ 544 h 861"/>
              <a:gd name="T70" fmla="*/ 1277 w 1277"/>
              <a:gd name="T71" fmla="*/ 609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77" h="861">
                <a:moveTo>
                  <a:pt x="1277" y="609"/>
                </a:moveTo>
                <a:lnTo>
                  <a:pt x="1276" y="636"/>
                </a:lnTo>
                <a:lnTo>
                  <a:pt x="1266" y="685"/>
                </a:lnTo>
                <a:lnTo>
                  <a:pt x="1247" y="730"/>
                </a:lnTo>
                <a:lnTo>
                  <a:pt x="1220" y="770"/>
                </a:lnTo>
                <a:lnTo>
                  <a:pt x="1187" y="804"/>
                </a:lnTo>
                <a:lnTo>
                  <a:pt x="1146" y="830"/>
                </a:lnTo>
                <a:lnTo>
                  <a:pt x="1101" y="850"/>
                </a:lnTo>
                <a:lnTo>
                  <a:pt x="1053" y="860"/>
                </a:lnTo>
                <a:lnTo>
                  <a:pt x="1026" y="861"/>
                </a:lnTo>
                <a:lnTo>
                  <a:pt x="251" y="861"/>
                </a:lnTo>
                <a:lnTo>
                  <a:pt x="225" y="860"/>
                </a:lnTo>
                <a:lnTo>
                  <a:pt x="176" y="850"/>
                </a:lnTo>
                <a:lnTo>
                  <a:pt x="131" y="830"/>
                </a:lnTo>
                <a:lnTo>
                  <a:pt x="90" y="804"/>
                </a:lnTo>
                <a:lnTo>
                  <a:pt x="57" y="770"/>
                </a:lnTo>
                <a:lnTo>
                  <a:pt x="30" y="730"/>
                </a:lnTo>
                <a:lnTo>
                  <a:pt x="11" y="685"/>
                </a:lnTo>
                <a:lnTo>
                  <a:pt x="1" y="636"/>
                </a:lnTo>
                <a:lnTo>
                  <a:pt x="0" y="609"/>
                </a:lnTo>
                <a:lnTo>
                  <a:pt x="1" y="586"/>
                </a:lnTo>
                <a:lnTo>
                  <a:pt x="9" y="542"/>
                </a:lnTo>
                <a:lnTo>
                  <a:pt x="24" y="500"/>
                </a:lnTo>
                <a:lnTo>
                  <a:pt x="47" y="462"/>
                </a:lnTo>
                <a:lnTo>
                  <a:pt x="76" y="430"/>
                </a:lnTo>
                <a:lnTo>
                  <a:pt x="109" y="402"/>
                </a:lnTo>
                <a:lnTo>
                  <a:pt x="147" y="381"/>
                </a:lnTo>
                <a:lnTo>
                  <a:pt x="189" y="366"/>
                </a:lnTo>
                <a:lnTo>
                  <a:pt x="212" y="362"/>
                </a:lnTo>
                <a:lnTo>
                  <a:pt x="210" y="348"/>
                </a:lnTo>
                <a:lnTo>
                  <a:pt x="209" y="334"/>
                </a:lnTo>
                <a:lnTo>
                  <a:pt x="210" y="319"/>
                </a:lnTo>
                <a:lnTo>
                  <a:pt x="216" y="287"/>
                </a:lnTo>
                <a:lnTo>
                  <a:pt x="228" y="258"/>
                </a:lnTo>
                <a:lnTo>
                  <a:pt x="245" y="233"/>
                </a:lnTo>
                <a:lnTo>
                  <a:pt x="266" y="212"/>
                </a:lnTo>
                <a:lnTo>
                  <a:pt x="292" y="195"/>
                </a:lnTo>
                <a:lnTo>
                  <a:pt x="320" y="182"/>
                </a:lnTo>
                <a:lnTo>
                  <a:pt x="351" y="176"/>
                </a:lnTo>
                <a:lnTo>
                  <a:pt x="368" y="176"/>
                </a:lnTo>
                <a:lnTo>
                  <a:pt x="382" y="176"/>
                </a:lnTo>
                <a:lnTo>
                  <a:pt x="410" y="181"/>
                </a:lnTo>
                <a:lnTo>
                  <a:pt x="449" y="197"/>
                </a:lnTo>
                <a:lnTo>
                  <a:pt x="470" y="214"/>
                </a:lnTo>
                <a:lnTo>
                  <a:pt x="490" y="172"/>
                </a:lnTo>
                <a:lnTo>
                  <a:pt x="524" y="114"/>
                </a:lnTo>
                <a:lnTo>
                  <a:pt x="551" y="81"/>
                </a:lnTo>
                <a:lnTo>
                  <a:pt x="584" y="51"/>
                </a:lnTo>
                <a:lnTo>
                  <a:pt x="624" y="28"/>
                </a:lnTo>
                <a:lnTo>
                  <a:pt x="672" y="11"/>
                </a:lnTo>
                <a:lnTo>
                  <a:pt x="728" y="1"/>
                </a:lnTo>
                <a:lnTo>
                  <a:pt x="761" y="0"/>
                </a:lnTo>
                <a:lnTo>
                  <a:pt x="800" y="2"/>
                </a:lnTo>
                <a:lnTo>
                  <a:pt x="869" y="16"/>
                </a:lnTo>
                <a:lnTo>
                  <a:pt x="930" y="44"/>
                </a:lnTo>
                <a:lnTo>
                  <a:pt x="979" y="83"/>
                </a:lnTo>
                <a:lnTo>
                  <a:pt x="1018" y="130"/>
                </a:lnTo>
                <a:lnTo>
                  <a:pt x="1047" y="185"/>
                </a:lnTo>
                <a:lnTo>
                  <a:pt x="1067" y="246"/>
                </a:lnTo>
                <a:lnTo>
                  <a:pt x="1077" y="309"/>
                </a:lnTo>
                <a:lnTo>
                  <a:pt x="1077" y="342"/>
                </a:lnTo>
                <a:lnTo>
                  <a:pt x="1077" y="353"/>
                </a:lnTo>
                <a:lnTo>
                  <a:pt x="1077" y="364"/>
                </a:lnTo>
                <a:lnTo>
                  <a:pt x="1098" y="368"/>
                </a:lnTo>
                <a:lnTo>
                  <a:pt x="1138" y="384"/>
                </a:lnTo>
                <a:lnTo>
                  <a:pt x="1174" y="406"/>
                </a:lnTo>
                <a:lnTo>
                  <a:pt x="1206" y="434"/>
                </a:lnTo>
                <a:lnTo>
                  <a:pt x="1232" y="467"/>
                </a:lnTo>
                <a:lnTo>
                  <a:pt x="1254" y="504"/>
                </a:lnTo>
                <a:lnTo>
                  <a:pt x="1269" y="544"/>
                </a:lnTo>
                <a:lnTo>
                  <a:pt x="1276" y="587"/>
                </a:lnTo>
                <a:lnTo>
                  <a:pt x="1277" y="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713125" y="66427"/>
            <a:ext cx="8499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TEAM LTE</a:t>
            </a:r>
            <a:endParaRPr lang="ko-KR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굴림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53658" y="50029"/>
            <a:ext cx="921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1/30page</a:t>
            </a:r>
            <a:endParaRPr lang="ko-KR" altLang="en-US" sz="2800" b="1" dirty="0">
              <a:solidFill>
                <a:schemeClr val="bg1"/>
              </a:solidFill>
              <a:latin typeface="Microsoft YaHei UI" panose="020B0503020204020204" pitchFamily="34" charset="-122"/>
              <a:ea typeface="굴림" panose="020B0600000101010101" pitchFamily="50" charset="-127"/>
            </a:endParaRPr>
          </a:p>
        </p:txBody>
      </p:sp>
      <p:grpSp>
        <p:nvGrpSpPr>
          <p:cNvPr id="51" name="Group 25"/>
          <p:cNvGrpSpPr>
            <a:grpSpLocks noChangeAspect="1"/>
          </p:cNvGrpSpPr>
          <p:nvPr/>
        </p:nvGrpSpPr>
        <p:grpSpPr bwMode="auto">
          <a:xfrm>
            <a:off x="8973382" y="97596"/>
            <a:ext cx="190037" cy="201743"/>
            <a:chOff x="5276" y="-172"/>
            <a:chExt cx="276" cy="293"/>
          </a:xfrm>
          <a:solidFill>
            <a:schemeClr val="bg1"/>
          </a:solidFill>
        </p:grpSpPr>
        <p:sp>
          <p:nvSpPr>
            <p:cNvPr id="53" name="Freeform 26"/>
            <p:cNvSpPr>
              <a:spLocks/>
            </p:cNvSpPr>
            <p:nvPr/>
          </p:nvSpPr>
          <p:spPr bwMode="auto">
            <a:xfrm>
              <a:off x="5276" y="-172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7"/>
            <p:cNvSpPr>
              <a:spLocks/>
            </p:cNvSpPr>
            <p:nvPr/>
          </p:nvSpPr>
          <p:spPr bwMode="auto">
            <a:xfrm>
              <a:off x="5450" y="-172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8"/>
            <p:cNvSpPr>
              <a:spLocks noEditPoints="1"/>
            </p:cNvSpPr>
            <p:nvPr/>
          </p:nvSpPr>
          <p:spPr bwMode="auto">
            <a:xfrm>
              <a:off x="5294" y="-125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9"/>
            <p:cNvSpPr>
              <a:spLocks/>
            </p:cNvSpPr>
            <p:nvPr/>
          </p:nvSpPr>
          <p:spPr bwMode="auto">
            <a:xfrm>
              <a:off x="5398" y="-6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687242"/>
              </p:ext>
            </p:extLst>
          </p:nvPr>
        </p:nvGraphicFramePr>
        <p:xfrm>
          <a:off x="521540" y="1159879"/>
          <a:ext cx="11243828" cy="33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3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000"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     01.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종합 설계 개요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썸타임 L" panose="02020603020101020101" pitchFamily="18" charset="-127"/>
                        <a:ea typeface="210 썸타임 L" panose="02020603020101020101" pitchFamily="18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     02.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관련 제품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썸타임 L" panose="02020603020101020101" pitchFamily="18" charset="-127"/>
                        <a:ea typeface="210 썸타임 L" panose="02020603020101020101" pitchFamily="18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     03.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시스템 수행 시나리오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썸타임 L" panose="02020603020101020101" pitchFamily="18" charset="-127"/>
                        <a:ea typeface="210 썸타임 L" panose="02020603020101020101" pitchFamily="18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     04.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시스템 구성도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썸타임 L" panose="02020603020101020101" pitchFamily="18" charset="-127"/>
                        <a:ea typeface="210 썸타임 L" panose="02020603020101020101" pitchFamily="18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     05.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시스템 모듈 상세 설계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썸타임 L" panose="02020603020101020101" pitchFamily="18" charset="-127"/>
                        <a:ea typeface="210 썸타임 L" panose="02020603020101020101" pitchFamily="18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     06.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개발 환경 및 개발 방법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썸타임 L" panose="02020603020101020101" pitchFamily="18" charset="-127"/>
                        <a:ea typeface="210 썸타임 L" panose="02020603020101020101" pitchFamily="18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194786"/>
              </p:ext>
            </p:extLst>
          </p:nvPr>
        </p:nvGraphicFramePr>
        <p:xfrm>
          <a:off x="521540" y="4518896"/>
          <a:ext cx="11243828" cy="22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3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000"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     07.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데모 환경 설계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썸타임 L" panose="02020603020101020101" pitchFamily="18" charset="-127"/>
                        <a:ea typeface="210 썸타임 L" panose="02020603020101020101" pitchFamily="18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     08.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업무 분담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썸타임 L" panose="02020603020101020101" pitchFamily="18" charset="-127"/>
                        <a:ea typeface="210 썸타임 L" panose="02020603020101020101" pitchFamily="18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     09.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종합 설계 수행 일정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썸타임 L" panose="02020603020101020101" pitchFamily="18" charset="-127"/>
                        <a:ea typeface="210 썸타임 L" panose="02020603020101020101" pitchFamily="18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000">
                <a:tc>
                  <a:txBody>
                    <a:bodyPr/>
                    <a:lstStyle/>
                    <a:p>
                      <a:pPr marL="914400" marR="0" lvl="2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     10. </a:t>
                      </a:r>
                      <a:r>
                        <a:rPr kumimoji="0" lang="ko-KR" alt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썸타임 L" panose="02020603020101020101" pitchFamily="18" charset="-127"/>
                          <a:ea typeface="210 썸타임 L" panose="02020603020101020101" pitchFamily="18" charset="-127"/>
                          <a:cs typeface="Aharoni" panose="02010803020104030203" pitchFamily="2" charset="-79"/>
                        </a:rPr>
                        <a:t>필요 기술 및 참고문헌</a:t>
                      </a:r>
                      <a:endParaRPr kumimoji="0" lang="en-US" altLang="ko-KR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썸타임 L" panose="02020603020101020101" pitchFamily="18" charset="-127"/>
                        <a:ea typeface="210 썸타임 L" panose="02020603020101020101" pitchFamily="18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818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01027"/>
              </p:ext>
            </p:extLst>
          </p:nvPr>
        </p:nvGraphicFramePr>
        <p:xfrm>
          <a:off x="942304" y="558169"/>
          <a:ext cx="5707830" cy="5725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5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활동량 측정 모듈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APP(4/5)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GraphFragment</a:t>
                      </a:r>
                      <a:r>
                        <a:rPr kumimoji="0" lang="en-US" altLang="ko-KR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클래스</a:t>
                      </a:r>
                      <a:endParaRPr kumimoji="0" lang="en-US" altLang="ko-KR" sz="1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6"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기능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5906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1.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라즈베리파이로부터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도마뱀 활동량 정보를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JSON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으로 받음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2.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도마뱀 일간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주간 활동량을 그래프로 표시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3.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사육장 내 도마뱀의 위치 빈도를 이미지를 분할해서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GridView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로  보여줌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다루는 정보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2824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1. dt, rt : </a:t>
                      </a:r>
                      <a:r>
                        <a:rPr lang="ko-KR" altLang="en-US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라즈베리파이로부터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받은 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JSON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을 </a:t>
                      </a:r>
                      <a:r>
                        <a:rPr lang="ko-KR" altLang="en-US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파싱해서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이동거거리와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빈도수 저장</a:t>
                      </a:r>
                      <a:endParaRPr lang="en-US" altLang="ko-KR" sz="1400" b="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2. </a:t>
                      </a:r>
                      <a:r>
                        <a:rPr lang="en-US" altLang="ko-KR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weeklyDistance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일간 이동거리를 통해서 주간 이동 거리를 계산하고 저장</a:t>
                      </a:r>
                      <a:endParaRPr lang="en-US" altLang="ko-KR" sz="1400" b="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3. </a:t>
                      </a:r>
                      <a:r>
                        <a:rPr lang="en-US" altLang="ko-KR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mThumbIds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이미지를 분할해서 저장하고 있는 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Integer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 배열</a:t>
                      </a:r>
                      <a:endParaRPr lang="en-US" altLang="ko-KR" sz="1200" b="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일간</a:t>
                      </a:r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주간 그래프 표시 및 빈도 표현</a:t>
                      </a:r>
                      <a:endParaRPr lang="ko-KR" altLang="en-US" sz="1200" b="1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6175"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altLang="ko-KR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JSON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을 통해 받아온 활동량 정보를 그래프 라이브러리를 사용해서</a:t>
                      </a:r>
                      <a:endParaRPr lang="en-US" altLang="ko-KR" sz="1400" b="0" i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      일간</a:t>
                      </a:r>
                      <a:r>
                        <a:rPr lang="en-US" altLang="ko-KR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주간으로 표시</a:t>
                      </a:r>
                      <a:endParaRPr lang="en-US" altLang="ko-KR" sz="1400" b="0" i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2.    JSON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을 통해 받아온 빈도수 정보를 </a:t>
                      </a:r>
                      <a:r>
                        <a:rPr lang="en-US" altLang="ko-KR" sz="1400" b="0" i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GridView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를 사용해서 투명도로 표시</a:t>
                      </a:r>
                      <a:endParaRPr lang="en-US" altLang="ko-KR" sz="1400" b="0" i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4" name="직선 화살표 연결선 13"/>
          <p:cNvCxnSpPr/>
          <p:nvPr/>
        </p:nvCxnSpPr>
        <p:spPr>
          <a:xfrm flipV="1">
            <a:off x="6650134" y="3421055"/>
            <a:ext cx="1186820" cy="29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1BFDD30-D1AF-4EE5-A1F8-D9284B18B1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6875" y="424177"/>
            <a:ext cx="1951623" cy="3104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56DD7F-68C7-41AD-9820-3DBFD3FBD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8418" y="1706130"/>
            <a:ext cx="1951623" cy="310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E9AA08-44F1-43B7-8518-A523265987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6874" y="3617184"/>
            <a:ext cx="1951623" cy="26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5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EB033C-8FF7-493B-A2F0-A91EF153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77782"/>
              </p:ext>
            </p:extLst>
          </p:nvPr>
        </p:nvGraphicFramePr>
        <p:xfrm>
          <a:off x="596724" y="316468"/>
          <a:ext cx="4280072" cy="3021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SetGraph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SetGraph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활동량 정보를 통해서 일간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주간 그래프를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그려줌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SetGraph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95F5294-FC3E-4C4D-BBC0-B1BACA9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47148"/>
              </p:ext>
            </p:extLst>
          </p:nvPr>
        </p:nvGraphicFramePr>
        <p:xfrm>
          <a:off x="5316410" y="316469"/>
          <a:ext cx="6309067" cy="303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40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SetGraph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 - </a:t>
                      </a:r>
                      <a:r>
                        <a:rPr kumimoji="0" lang="ko-KR" alt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데이터구조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00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entries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List&lt;Entry&gt;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List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의 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Entry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값들을 저장하기 위한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ArrayList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00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lineDataSet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LineDataSet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그래프의 속성들을 설정하기 위한 객체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00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xAxis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XAxis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x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축에 대한 속성들을 설정하기 위한 객체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00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yAxis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YAxis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y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축에 대한 속성들을 설정하기 위한 객체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2B4F0E6-48A3-487D-939E-682D92FB5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355360"/>
              </p:ext>
            </p:extLst>
          </p:nvPr>
        </p:nvGraphicFramePr>
        <p:xfrm>
          <a:off x="596724" y="3497074"/>
          <a:ext cx="4280072" cy="3021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463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getView</a:t>
                      </a:r>
                      <a:endParaRPr kumimoji="0" lang="en-US" altLang="ko-KR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570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View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getView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(int position, View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convertView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ViewGroup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parent)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570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View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570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사육장에 적용하기 위한 </a:t>
                      </a: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그리드뷰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이미지를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만들기 위한 메서드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09117DB-A712-4A84-B78B-804537354C03}"/>
              </a:ext>
            </a:extLst>
          </p:cNvPr>
          <p:cNvGraphicFramePr>
            <a:graphicFrameLocks noGrp="1"/>
          </p:cNvGraphicFramePr>
          <p:nvPr/>
        </p:nvGraphicFramePr>
        <p:xfrm>
          <a:off x="5316410" y="3543177"/>
          <a:ext cx="6309067" cy="297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63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getView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 - </a:t>
                      </a:r>
                      <a:r>
                        <a:rPr kumimoji="0" lang="ko-KR" alt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데이터구조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08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84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imageView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ImageView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그리드뷰에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적용할 이미지를 관리하기 위한 변수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84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opacity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double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이미지를 적절한 크기로 분할하기 위한 변수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84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mThumbIds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Integer[]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분할한 이미지를 저장하기 위한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Integer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 배열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31880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150707"/>
              </p:ext>
            </p:extLst>
          </p:nvPr>
        </p:nvGraphicFramePr>
        <p:xfrm>
          <a:off x="942304" y="558168"/>
          <a:ext cx="5707830" cy="5725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5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게시판 모듈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APP(5/5)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5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CommunityFragment</a:t>
                      </a:r>
                      <a:r>
                        <a:rPr kumimoji="0" lang="en-US" altLang="ko-KR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클래스</a:t>
                      </a:r>
                      <a:endParaRPr kumimoji="0" lang="en-US" altLang="ko-KR" sz="1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6"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기능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5906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1.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게시판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DB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로부터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JSON Object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를 받아서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Custom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ListView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로 게시글 표시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2.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게시글을 클릭하면 해당 게시글 내용을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DB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로부터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JSON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으로 받아서 출력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3.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게시글을 작성해서 게시판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DB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에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GET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방식으로 전송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다루는 정보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2824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1.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2. Id : </a:t>
                      </a:r>
                      <a:r>
                        <a:rPr lang="en-US" altLang="ko-KR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MainActivity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로부터 현재 로그인 상태인 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ID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를 받아와 저장하는 변수</a:t>
                      </a:r>
                      <a:endParaRPr lang="en-US" altLang="ko-KR" sz="1400" b="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3. </a:t>
                      </a:r>
                      <a:r>
                        <a:rPr lang="en-US" altLang="ko-KR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timerTask</a:t>
                      </a:r>
                      <a:r>
                        <a:rPr lang="en-US" altLang="ko-KR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 작성 시간을 위한 </a:t>
                      </a:r>
                      <a:r>
                        <a:rPr lang="en-US" altLang="ko-KR" sz="1400" b="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MainTimerTask</a:t>
                      </a:r>
                      <a:r>
                        <a:rPr lang="ko-KR" altLang="en-US" sz="1400" b="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객체 생성</a:t>
                      </a:r>
                      <a:endParaRPr lang="en-US" altLang="ko-KR" sz="1200" b="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56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 표시</a:t>
                      </a:r>
                      <a:r>
                        <a:rPr lang="en-US" altLang="ko-KR" sz="12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2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 내용 표시</a:t>
                      </a:r>
                      <a:r>
                        <a:rPr lang="en-US" altLang="ko-KR" sz="12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2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 작성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6175"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altLang="ko-KR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JSON Object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를 통해 받아온 게시글 정보를 </a:t>
                      </a:r>
                      <a:r>
                        <a:rPr lang="en-US" altLang="ko-KR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Custom </a:t>
                      </a:r>
                      <a:r>
                        <a:rPr lang="en-US" altLang="ko-KR" sz="1400" b="0" i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ListView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로 출력</a:t>
                      </a:r>
                      <a:endParaRPr lang="en-US" altLang="ko-KR" sz="1400" b="0" i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342900" indent="-342900" algn="l">
                        <a:buAutoNum type="arabicPeriod" startAt="2"/>
                      </a:pPr>
                      <a:r>
                        <a:rPr lang="en-US" altLang="ko-KR" sz="1400" b="0" i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ListView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에서 클릭된 </a:t>
                      </a:r>
                      <a:r>
                        <a:rPr lang="ko-KR" altLang="en-US" sz="1400" b="0" i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게시글에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대한 정보를 </a:t>
                      </a:r>
                      <a:r>
                        <a:rPr lang="en-US" altLang="ko-KR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JSON Object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로 받아서 출력</a:t>
                      </a:r>
                      <a:endParaRPr lang="en-US" altLang="ko-KR" sz="1400" b="0" i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342900" indent="-342900" algn="l">
                        <a:buAutoNum type="arabicPeriod" startAt="2"/>
                      </a:pP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게시글을 작성해서 </a:t>
                      </a:r>
                      <a:r>
                        <a:rPr lang="en-US" altLang="ko-KR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JSP 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페이지에 </a:t>
                      </a:r>
                      <a:r>
                        <a:rPr lang="en-US" altLang="ko-KR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GET </a:t>
                      </a:r>
                      <a:r>
                        <a:rPr lang="ko-KR" altLang="en-US" sz="1400" b="0" i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방식으로 전송</a:t>
                      </a:r>
                      <a:endParaRPr lang="en-US" altLang="ko-KR" sz="1400" b="0" i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 flipV="1">
            <a:off x="6650134" y="3421055"/>
            <a:ext cx="1186820" cy="29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F85B10E-B303-494C-B6B1-96F92EA3FB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9417" y="424177"/>
            <a:ext cx="1936229" cy="3104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D58924-D080-474D-B9BC-3766E22CC8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0128" y="1706130"/>
            <a:ext cx="1748203" cy="3107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DF4065-B97A-450C-8CE8-CD47EF67AD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9418" y="3617184"/>
            <a:ext cx="1936228" cy="26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437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EB033C-8FF7-493B-A2F0-A91EF153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840298"/>
              </p:ext>
            </p:extLst>
          </p:nvPr>
        </p:nvGraphicFramePr>
        <p:xfrm>
          <a:off x="596724" y="316468"/>
          <a:ext cx="4280072" cy="3116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getArticle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getArticle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(final String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idx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클릭된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Custom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ListView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에 대한 정보를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JSON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Objct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로 받아서 출력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getArticle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idx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95F5294-FC3E-4C4D-BBC0-B1BACA9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454636"/>
              </p:ext>
            </p:extLst>
          </p:nvPr>
        </p:nvGraphicFramePr>
        <p:xfrm>
          <a:off x="5316410" y="316469"/>
          <a:ext cx="6309067" cy="3038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40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getArticle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 - </a:t>
                      </a:r>
                      <a:r>
                        <a:rPr kumimoji="0" lang="ko-KR" alt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데이터구조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00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extras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Bundle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ListView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의 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Index 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값을 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Bundle 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형태로 받음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00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RequestQueue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queue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Volley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자료형으로 요청된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00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xAxis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Xaxis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x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축에 대한 속성들을 설정하기 위한 객체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00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yAxis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YAxis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y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축에 대한 속성들을 설정하기 위한 객체 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2B4F0E6-48A3-487D-939E-682D92FB5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62945"/>
              </p:ext>
            </p:extLst>
          </p:nvPr>
        </p:nvGraphicFramePr>
        <p:xfrm>
          <a:off x="596724" y="3543178"/>
          <a:ext cx="4280072" cy="297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28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putServer</a:t>
                      </a: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85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putServer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085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85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서버에 작성한 게시글 정보를 전송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85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putServer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7300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09117DB-A712-4A84-B78B-804537354C03}"/>
              </a:ext>
            </a:extLst>
          </p:cNvPr>
          <p:cNvGraphicFramePr>
            <a:graphicFrameLocks noGrp="1"/>
          </p:cNvGraphicFramePr>
          <p:nvPr/>
        </p:nvGraphicFramePr>
        <p:xfrm>
          <a:off x="5316410" y="3543177"/>
          <a:ext cx="6309067" cy="297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6483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putServer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37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69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rightNow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Date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현재 시간을 </a:t>
                      </a:r>
                      <a:r>
                        <a:rPr kumimoji="0" lang="ko-KR" altLang="en-US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받아오기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위한 객체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69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formatter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SimpleDateFormat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시간 표시 포맷을 변경하기 위한 객체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16083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05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7052753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시스템 모듈 상세 설계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(Server/DB)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871162"/>
              </p:ext>
            </p:extLst>
          </p:nvPr>
        </p:nvGraphicFramePr>
        <p:xfrm>
          <a:off x="3257976" y="1438985"/>
          <a:ext cx="5733541" cy="509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3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6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서버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/DB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모듈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Register </a:t>
                      </a:r>
                      <a:r>
                        <a:rPr kumimoji="0" lang="ko-KR" alt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클래스</a:t>
                      </a:r>
                      <a:endParaRPr kumimoji="0" lang="en-US" altLang="ko-KR" sz="1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9"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기능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949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사용자로부터 회원가입 정보를 입력 받아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DB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와 연동하여 회원 가입 처리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안드로이드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시스템과 통신하여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DB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연결 처리 및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SQL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문 수행</a:t>
                      </a: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3.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JSON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데이터를 활용한 데이터 통신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다루는 정보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711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1.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jsonMain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JSON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데이터를 활용하기 위한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JSONObject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객체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2. id, password, name, phone :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회원 가입을 위한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ID,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비밀번호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이름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핸드폰 정보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3. Conn :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안드로이드와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서버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/DB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와의 통신을 하기 위한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JDBC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정보를 담는 객체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33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함수가 </a:t>
                      </a:r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</a:t>
                      </a:r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에 반영되는 시점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899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회원 가입</a:t>
                      </a:r>
                      <a:r>
                        <a:rPr lang="en-US" altLang="ko-KR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: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회원 가입에 필요한 정보를 입력하면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안드로이드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시스템에서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Register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클래스 페이지를 호출하여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와의 연결 및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SQL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문을 수행함</a:t>
                      </a:r>
                      <a:endParaRPr lang="ko-KR" altLang="en-US" sz="14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5" name="직선 연결선 14"/>
          <p:cNvCxnSpPr>
            <a:cxnSpLocks/>
          </p:cNvCxnSpPr>
          <p:nvPr/>
        </p:nvCxnSpPr>
        <p:spPr>
          <a:xfrm>
            <a:off x="490747" y="900761"/>
            <a:ext cx="596085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380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1EB033C-8FF7-493B-A2F0-A91EF153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993677"/>
              </p:ext>
            </p:extLst>
          </p:nvPr>
        </p:nvGraphicFramePr>
        <p:xfrm>
          <a:off x="2854565" y="474784"/>
          <a:ext cx="6509241" cy="2802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50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_</a:t>
                      </a: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jspService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868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 _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jspService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(final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javax.servlet.http.HttpServletRequest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request, final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javax.servlet.http.HttpServletResponse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response)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868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Void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868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회원가입 정보를 포함하여 요청하면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와 연결하여 회원가입 처리를 수행해주는 페이지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868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없음</a:t>
                      </a:r>
                      <a:endParaRPr lang="en-US" altLang="ko-KR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5F5294-FC3E-4C4D-BBC0-B1BACA9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1554"/>
              </p:ext>
            </p:extLst>
          </p:nvPr>
        </p:nvGraphicFramePr>
        <p:xfrm>
          <a:off x="2854566" y="3560828"/>
          <a:ext cx="6509241" cy="279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2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07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_</a:t>
                      </a: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jspService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 - </a:t>
                      </a:r>
                      <a:r>
                        <a:rPr kumimoji="0" lang="ko-KR" alt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데이터구조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67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49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jsonMain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JSONObject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JSON 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데이터 통신을 위한 객체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49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String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회원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49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password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회원 비밀번호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49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name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String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회원 이름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49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phone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String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회원 핸드폰 번호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2984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05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70527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시스템 모듈 상세 설계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</a:t>
            </a:r>
            <a:r>
              <a:rPr lang="ko-KR" altLang="en-US" sz="2800" kern="0" dirty="0" err="1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라즈베리파이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)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718872"/>
              </p:ext>
            </p:extLst>
          </p:nvPr>
        </p:nvGraphicFramePr>
        <p:xfrm>
          <a:off x="456243" y="1359855"/>
          <a:ext cx="5891803" cy="509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1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6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블루투스 모듈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라즈베리파이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(1/4)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BluetoothServer</a:t>
                      </a:r>
                      <a:r>
                        <a:rPr kumimoji="0" lang="en-US" altLang="ko-KR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클래스</a:t>
                      </a:r>
                      <a:endParaRPr kumimoji="0" lang="en-US" altLang="ko-KR" sz="1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9"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기능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949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1.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사용자로부터 블루투스 연결 요청을 받아서 서비스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algn="l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2.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라즈베리파이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자체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OS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의 쉘 스크립트를 통한 상태 정보 주기적 저장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3.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블루투스 통신을 통해 사용자에게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라즈베리파이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상태 정보를 주기적으로 전송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다루는 정보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711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1.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wifi_list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현재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라즈베리파이에서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사용 가능한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Wi-Fi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리스트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2. command :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블루투스 데이터 통신으로 안드로이드로 전송할 명령어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. 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                     프로토콜에 맞추어 전송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3. cell :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다루고자 하는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Wi-Fi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정보를 담고 있는 객체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33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필요 </a:t>
                      </a:r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API </a:t>
                      </a:r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및 사용 기능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8993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Bluetooth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모듈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: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파이썬에서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제공하는 블루투스 통신을 위한 기능을 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                            가지는 라이브러리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2.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4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Os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Subprocess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모듈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: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파이썬에서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라즈베리파이의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쉘 스크립트 구동을 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                                      위한 라이브러리</a:t>
                      </a:r>
                      <a:endParaRPr lang="ko-KR" altLang="en-US" sz="14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6" name="직선 연결선 15"/>
          <p:cNvCxnSpPr>
            <a:cxnSpLocks/>
          </p:cNvCxnSpPr>
          <p:nvPr/>
        </p:nvCxnSpPr>
        <p:spPr>
          <a:xfrm>
            <a:off x="490747" y="900761"/>
            <a:ext cx="596085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196596" y="3905038"/>
            <a:ext cx="2222190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4EFDE85-8724-4878-915F-D96CA52E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786" y="1919408"/>
            <a:ext cx="2233833" cy="39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21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1EB033C-8FF7-493B-A2F0-A91EF153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04641"/>
              </p:ext>
            </p:extLst>
          </p:nvPr>
        </p:nvGraphicFramePr>
        <p:xfrm>
          <a:off x="633947" y="219755"/>
          <a:ext cx="4280072" cy="302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Search()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def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Search(self)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Python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리스트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([])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현재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라즈베리파이에서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사용 가능한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Wi-Fi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리스트를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검색하는 함수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cells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= Search()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5F5294-FC3E-4C4D-BBC0-B1BACA9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627536"/>
              </p:ext>
            </p:extLst>
          </p:nvPr>
        </p:nvGraphicFramePr>
        <p:xfrm>
          <a:off x="5140557" y="1177925"/>
          <a:ext cx="6309067" cy="206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240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Search() - </a:t>
                      </a:r>
                      <a:r>
                        <a:rPr kumimoji="0" lang="ko-KR" alt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데이터구조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cells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Python 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리스트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([])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현재 사용 가능한 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Wi-Fi 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리스트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counter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int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Wi-Fi</a:t>
                      </a: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3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개수를 카운트하기 위한 변수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wifilist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Python 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리스트</a:t>
                      </a: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([])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조건에 맞는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Wi-Fi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결과를 담기 위한 리스트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B4F0E6-48A3-487D-939E-682D92FB5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063565"/>
              </p:ext>
            </p:extLst>
          </p:nvPr>
        </p:nvGraphicFramePr>
        <p:xfrm>
          <a:off x="633947" y="3423473"/>
          <a:ext cx="4280072" cy="302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WifiConnect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def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WifiConnect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(self, </a:t>
                      </a:r>
                      <a:r>
                        <a:rPr kumimoji="0" lang="en-US" altLang="ko-KR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ssid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, password=None)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Boolean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블루투스로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Wi-Fi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연결 요청을 받았을 때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입력받은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SSID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와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Password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를 통하여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Wi-Fi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를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연결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400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Result =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WifiConnect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ssid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password)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09117DB-A712-4A84-B78B-804537354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153538"/>
              </p:ext>
            </p:extLst>
          </p:nvPr>
        </p:nvGraphicFramePr>
        <p:xfrm>
          <a:off x="5140557" y="3423473"/>
          <a:ext cx="6309067" cy="3021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4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WifiConnect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 - </a:t>
                      </a:r>
                      <a:r>
                        <a:rPr kumimoji="0" lang="ko-KR" altLang="en-US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데이터구조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1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9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ssid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사용자가 입력한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Wi-Fi SSID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9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password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입력한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Wi-Fi Password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9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cell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Python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Wifi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객체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선택된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Wi-FI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정보를 담고 있는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Wifi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클래스 객체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9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counter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int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연결 타임아웃을 위한 정수형 변수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91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command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String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실제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Wi-Fi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연결을 위한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스크립트 정보를 담는 변수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72287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268163"/>
              </p:ext>
            </p:extLst>
          </p:nvPr>
        </p:nvGraphicFramePr>
        <p:xfrm>
          <a:off x="2735969" y="882390"/>
          <a:ext cx="6720061" cy="5093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0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7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서보모터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모듈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라즈베리파이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(2/4)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7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AutoFeedManager</a:t>
                      </a:r>
                      <a:r>
                        <a:rPr kumimoji="0" lang="en-US" altLang="ko-KR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클래스</a:t>
                      </a:r>
                      <a:endParaRPr kumimoji="0" lang="en-US" altLang="ko-KR" sz="1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467"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기능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293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라즈베리파이에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부착된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서보모터에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필요한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PWM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설정 및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GPIO OUTPUT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설정 초기화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DB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로부터 사용자가 입력한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Auto Feed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정보를 불러 들여옴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받아온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Auto Feed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데이터를 적절하게 변환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정해진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Auto Feed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시간이 임박했을 시에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서보모터를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작동하여 도마뱀에게 먹이 지급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46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다루는 정보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2019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Feedtime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=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안드로이드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모바일을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통해서 미리 설정해 놓은 자동 먹이 지급 시간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Feedleft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=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사용자가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Feedtime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을 미리 입력해놓았을 시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실제 먹이 지급을 위해 사용한 변수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Feedtimedif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=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먹이 지급 시간 계산을 위해 사용한 변수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46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필요 </a:t>
                      </a:r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API </a:t>
                      </a:r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및 사용 기능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3437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Servo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Motor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모듈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: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서보모터의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PWM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설정 및 작동을 위해서 실제로 사용한 라이브러리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 Connect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모듈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: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라즈베리파이와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와의 연동을 위해서 사용한 라이브러리</a:t>
                      </a:r>
                      <a:endParaRPr lang="ko-KR" altLang="en-US" sz="14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9256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1EB033C-8FF7-493B-A2F0-A91EF153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65209"/>
              </p:ext>
            </p:extLst>
          </p:nvPr>
        </p:nvGraphicFramePr>
        <p:xfrm>
          <a:off x="370186" y="316469"/>
          <a:ext cx="4838422" cy="3038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7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setAutoFeedData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def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setAutoFeedData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(self,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feedtime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Boolean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데이터베이스로부터 자동 먹이 지급 시간을 받아온 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</a:t>
                      </a: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적절한 연산 처리 뒤에 변경된 변수를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에 넣어주는 함수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Result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= </a:t>
                      </a: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setAutoFeedData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feedtime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95F5294-FC3E-4C4D-BBC0-B1BACA9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009800"/>
              </p:ext>
            </p:extLst>
          </p:nvPr>
        </p:nvGraphicFramePr>
        <p:xfrm>
          <a:off x="5420806" y="316469"/>
          <a:ext cx="6309067" cy="3045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9107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setAutoFeedData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93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9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feedtime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int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자동 먹이 지급 시간으로 설정한 </a:t>
                      </a: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int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형 변수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88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feedleft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int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자동 먹이 지급을 위해 일정 시간이 지남에 따라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감소해가는 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count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를 위한 변수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2B4F0E6-48A3-487D-939E-682D92FB5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188803"/>
              </p:ext>
            </p:extLst>
          </p:nvPr>
        </p:nvGraphicFramePr>
        <p:xfrm>
          <a:off x="370186" y="3520187"/>
          <a:ext cx="4838422" cy="30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7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doFeed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308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def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doFeed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(self)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946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Boolean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308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정해진 시간이 되었을 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서보모터를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작동시켜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도마뱀에 일정량의 먹이를 지급해주기 위한 함수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308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Result =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doFeed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09117DB-A712-4A84-B78B-804537354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137991"/>
              </p:ext>
            </p:extLst>
          </p:nvPr>
        </p:nvGraphicFramePr>
        <p:xfrm>
          <a:off x="5420806" y="3520189"/>
          <a:ext cx="6309067" cy="3033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2532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WifiConnect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52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97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degree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int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서보모터의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작동 각도를 위해서 사용한 변수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97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servoCount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int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서보모터의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작동 횟수를 위해서 사용한 변수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27478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도시락 B" panose="02020603020101020101"/>
              </a:rPr>
              <a:t>01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도시락 B" panose="02020603020101020101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197813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/>
              </a:rPr>
              <a:t>종합 설계 개요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90747" y="1772572"/>
            <a:ext cx="7655048" cy="1754326"/>
            <a:chOff x="333252" y="952500"/>
            <a:chExt cx="7655048" cy="1536700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2" name="모서리가 둥근 직사각형 61"/>
            <p:cNvSpPr/>
            <p:nvPr/>
          </p:nvSpPr>
          <p:spPr>
            <a:xfrm>
              <a:off x="680118" y="952500"/>
              <a:ext cx="7308182" cy="1536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210 데이라잇 R" panose="02020603020101020101"/>
              </a:endParaRPr>
            </a:p>
          </p:txBody>
        </p:sp>
        <p:sp>
          <p:nvSpPr>
            <p:cNvPr id="63" name="이등변 삼각형 62"/>
            <p:cNvSpPr/>
            <p:nvPr/>
          </p:nvSpPr>
          <p:spPr>
            <a:xfrm rot="16200000" flipH="1">
              <a:off x="305225" y="1557933"/>
              <a:ext cx="406400" cy="3503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210 데이라잇 R" panose="02020603020101020101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1187959" y="1639677"/>
            <a:ext cx="73081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지난 발표에서의 </a:t>
            </a:r>
            <a:r>
              <a:rPr lang="ko-KR" altLang="en-US" sz="3200" b="1" dirty="0">
                <a:solidFill>
                  <a:srgbClr val="FF0000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지적 사항</a:t>
            </a:r>
            <a:endParaRPr lang="en-US" altLang="ko-KR" sz="3200" b="1" dirty="0">
              <a:solidFill>
                <a:srgbClr val="FF0000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구현기능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확장 요망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개발진도가 느림 사육을 위한 기능 추가할 것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591730" y="4082815"/>
            <a:ext cx="7245803" cy="1981162"/>
            <a:chOff x="680118" y="952500"/>
            <a:chExt cx="7658526" cy="15367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7" name="모서리가 둥근 직사각형 66"/>
            <p:cNvSpPr/>
            <p:nvPr/>
          </p:nvSpPr>
          <p:spPr>
            <a:xfrm>
              <a:off x="680118" y="952500"/>
              <a:ext cx="7308182" cy="1536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210 데이라잇 R" panose="02020603020101020101"/>
              </a:endParaRPr>
            </a:p>
          </p:txBody>
        </p:sp>
        <p:sp>
          <p:nvSpPr>
            <p:cNvPr id="68" name="이등변 삼각형 67"/>
            <p:cNvSpPr/>
            <p:nvPr/>
          </p:nvSpPr>
          <p:spPr>
            <a:xfrm rot="5400000">
              <a:off x="7960272" y="1545468"/>
              <a:ext cx="406400" cy="3503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210 데이라잇 R" panose="02020603020101020101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4855768" y="3988086"/>
            <a:ext cx="68160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나무젓가락 B" panose="02020603020101020101" pitchFamily="18" charset="-127"/>
                <a:ea typeface="210 데이라잇 R" panose="02020603020101020101"/>
              </a:rPr>
              <a:t>지적 사항에 대한 </a:t>
            </a:r>
            <a:r>
              <a:rPr lang="ko-KR" altLang="en-US" sz="3200" b="1" dirty="0">
                <a:solidFill>
                  <a:srgbClr val="FF0000"/>
                </a:solidFill>
                <a:latin typeface="210 나무젓가락 B" panose="02020603020101020101" pitchFamily="18" charset="-127"/>
                <a:ea typeface="210 데이라잇 R" panose="02020603020101020101"/>
              </a:rPr>
              <a:t>답변</a:t>
            </a:r>
            <a:endParaRPr lang="en-US" altLang="ko-KR" sz="3200" b="1" dirty="0">
              <a:solidFill>
                <a:srgbClr val="FF0000"/>
              </a:solidFill>
              <a:latin typeface="210 나무젓가락 B" panose="02020603020101020101" pitchFamily="18" charset="-127"/>
              <a:ea typeface="210 데이라잇 R" panose="02020603020101020101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/>
              </a:rPr>
              <a:t>서보모터를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/>
              </a:rPr>
              <a:t> 사용하여 먹이 자동지급을 구현하였습니다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/>
              </a:rPr>
              <a:t>최종 구현을 완성하였습니다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210 데이라잇 R" panose="02020603020101020101" pitchFamily="18" charset="-127"/>
              <a:ea typeface="210 데이라잇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646263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916193"/>
              </p:ext>
            </p:extLst>
          </p:nvPr>
        </p:nvGraphicFramePr>
        <p:xfrm>
          <a:off x="3078911" y="870683"/>
          <a:ext cx="6034177" cy="5116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4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64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LCD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모듈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–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라즈베리파이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(3/4)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LCDManager</a:t>
                      </a:r>
                      <a:r>
                        <a:rPr kumimoji="0" lang="en-US" altLang="ko-KR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클래스</a:t>
                      </a:r>
                      <a:endParaRPr kumimoji="0" lang="en-US" altLang="ko-KR" sz="1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546"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기능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465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기본적인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LCD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사용을 위한 초기 상태 설정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라즈베리파이에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같이 연결되어 있는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DHT-11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모듈로부터 온도 및 습도를 받아옴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라즈베리파이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자체의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리눅스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쉘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명령어를 통해서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Wifi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상태를 받아옴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온도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습도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Wifi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상태를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LCD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를 통해 출력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5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다루는 정보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7675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Humi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라즈베리파이의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DHT-11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모듈로부터 받아온 습도 데이터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Temp :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라즈베리파이의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DHT-11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모듈로부터 받아온 온도 데이터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WifiStatus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라즈베리파이의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리눅스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쉘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명령어를 통해서 받아온 </a:t>
                      </a: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Wifi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상태 데이터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54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필요 </a:t>
                      </a:r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API </a:t>
                      </a:r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및 사용 기능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99609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LCD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모듈 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: LCD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의 초기 상태 설정을 위해서 실제로 사용한 라이브러리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28696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1EB033C-8FF7-493B-A2F0-A91EF153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60328"/>
              </p:ext>
            </p:extLst>
          </p:nvPr>
        </p:nvGraphicFramePr>
        <p:xfrm>
          <a:off x="370186" y="316469"/>
          <a:ext cx="4280072" cy="3021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getCageData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def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getCageData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(self)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파이썬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튜플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온도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습도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Wifi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상태를 받아오는 함수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Result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= </a:t>
                      </a:r>
                      <a:r>
                        <a:rPr lang="en-US" altLang="ko-KR" sz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getCageData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()</a:t>
                      </a: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5F5294-FC3E-4C4D-BBC0-B1BACA9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93659"/>
              </p:ext>
            </p:extLst>
          </p:nvPr>
        </p:nvGraphicFramePr>
        <p:xfrm>
          <a:off x="4876796" y="316467"/>
          <a:ext cx="6859932" cy="3055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30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getCageData</a:t>
                      </a:r>
                      <a:endParaRPr kumimoji="0" lang="en-US" altLang="ko-K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43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43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humi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int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DHT-11 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모듈로부터 읽어온 습도 값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73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temp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int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DHT-11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모듈로부터 읽어온 온도 값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873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wifiStatus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boolean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현재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Wifi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상태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2B4F0E6-48A3-487D-939E-682D92FB5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573782"/>
              </p:ext>
            </p:extLst>
          </p:nvPr>
        </p:nvGraphicFramePr>
        <p:xfrm>
          <a:off x="370186" y="3520187"/>
          <a:ext cx="4280072" cy="306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setLCD</a:t>
                      </a: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308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def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setLCD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(self, temp,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humi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wifistatus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946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Boolean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308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정해진 시간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약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에 한번 씩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LCD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의 상태 값을 변경시켜주는 함수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308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Result =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setLCD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09117DB-A712-4A84-B78B-804537354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35225"/>
              </p:ext>
            </p:extLst>
          </p:nvPr>
        </p:nvGraphicFramePr>
        <p:xfrm>
          <a:off x="4876796" y="3520187"/>
          <a:ext cx="6859932" cy="3013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125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setLCD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15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3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51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humi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int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DHT-11 </a:t>
                      </a:r>
                      <a:r>
                        <a:rPr kumimoji="0" lang="ko-KR" alt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모듈로부터 읽어온 습도 값</a:t>
                      </a:r>
                      <a:endParaRPr kumimoji="0" lang="en-US" altLang="ko-K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51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temp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int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DHT-11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모듈로부터 읽어온 온도 값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51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wifiStatus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boolean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라즈베리파이의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현재 </a:t>
                      </a:r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Wifi</a:t>
                      </a: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상태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20740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16FF5D-D931-4321-A6A8-E0CB14FEA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846170"/>
              </p:ext>
            </p:extLst>
          </p:nvPr>
        </p:nvGraphicFramePr>
        <p:xfrm>
          <a:off x="3003088" y="1081525"/>
          <a:ext cx="6185824" cy="469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5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3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Tensorflow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모듈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라즈베리파이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(4/4)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3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TensorFlowClient</a:t>
                      </a:r>
                      <a:r>
                        <a:rPr kumimoji="0" lang="en-US" altLang="ko-KR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클래스</a:t>
                      </a:r>
                      <a:endParaRPr kumimoji="0" lang="en-US" altLang="ko-KR" sz="14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28">
                <a:tc>
                  <a:txBody>
                    <a:bodyPr/>
                    <a:lstStyle/>
                    <a:p>
                      <a:pPr algn="l"/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기능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1609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PC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에서 작동하는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TensorFlow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서버로 연결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이미지 분석을 위해서 샘플 이미지를 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5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초에 한번씩 서버로 전송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2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다루는 정보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9642"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sampleImage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5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초에 한번씩 서버로 전송할 이미지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. </a:t>
                      </a:r>
                      <a:r>
                        <a:rPr lang="ko-KR" altLang="en-US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카메라로부터 읽음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altLang="ko-KR" sz="1400" baseline="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sendTime</a:t>
                      </a: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: </a:t>
                      </a:r>
                      <a:r>
                        <a:rPr lang="ko-KR" altLang="en-US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전송할 시간을 위해서 사용한 변수</a:t>
                      </a:r>
                      <a:endParaRPr lang="en-US" altLang="ko-KR" sz="14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6917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1EB033C-8FF7-493B-A2F0-A91EF153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68540"/>
              </p:ext>
            </p:extLst>
          </p:nvPr>
        </p:nvGraphicFramePr>
        <p:xfrm>
          <a:off x="448245" y="1810733"/>
          <a:ext cx="4280072" cy="3021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6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tryConnect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형식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def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tryConnect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리턴 값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Boolean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설명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TensorFlow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서버로 연결하는 함수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134"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예시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Result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= </a:t>
                      </a:r>
                      <a:r>
                        <a:rPr lang="en-US" altLang="ko-KR" sz="14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tryConnect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()</a:t>
                      </a:r>
                      <a:endParaRPr lang="en-US" altLang="ko-KR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95F5294-FC3E-4C4D-BBC0-B1BACA97A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77732"/>
              </p:ext>
            </p:extLst>
          </p:nvPr>
        </p:nvGraphicFramePr>
        <p:xfrm>
          <a:off x="4954855" y="1810731"/>
          <a:ext cx="6790485" cy="303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1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660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tryConnect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배달의민족 한나는 열한살" panose="020B0600000101010101" pitchFamily="50" charset="-127"/>
                        <a:ea typeface="배달의민족 한나는 열한살" panose="020B0600000101010101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8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자료형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설명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8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sampleImage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bytearray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라즈베리파이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카메라로부터 읽어온 샘플 이미지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95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sendTime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Int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일정 시간마다의 샘플 전송을 위해서 사용하는 변수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46738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1119" y="805546"/>
            <a:ext cx="3522818" cy="0"/>
          </a:xfrm>
          <a:prstGeom prst="lin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그룹 5"/>
          <p:cNvGrpSpPr/>
          <p:nvPr/>
        </p:nvGrpSpPr>
        <p:grpSpPr>
          <a:xfrm>
            <a:off x="382989" y="228141"/>
            <a:ext cx="3450948" cy="461665"/>
            <a:chOff x="7333428" y="1398865"/>
            <a:chExt cx="3450948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9923AE-67C1-48A0-8703-8E5107EA42AC}"/>
                </a:ext>
              </a:extLst>
            </p:cNvPr>
            <p:cNvSpPr txBox="1"/>
            <p:nvPr/>
          </p:nvSpPr>
          <p:spPr>
            <a:xfrm>
              <a:off x="7809201" y="1398865"/>
              <a:ext cx="2499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Tensorflew </a:t>
              </a:r>
              <a:r>
                <a:rPr lang="ko-KR" altLang="en-US" sz="2400" spc="-150" dirty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모델학습</a:t>
              </a:r>
            </a:p>
          </p:txBody>
        </p:sp>
        <p:sp>
          <p:nvSpPr>
            <p:cNvPr id="8" name="왼쪽 대괄호 7">
              <a:extLst>
                <a:ext uri="{FF2B5EF4-FFF2-40B4-BE49-F238E27FC236}">
                  <a16:creationId xmlns:a16="http://schemas.microsoft.com/office/drawing/2014/main" id="{385B47B1-9DDD-46BC-8494-29089EABA36B}"/>
                </a:ext>
              </a:extLst>
            </p:cNvPr>
            <p:cNvSpPr/>
            <p:nvPr/>
          </p:nvSpPr>
          <p:spPr>
            <a:xfrm>
              <a:off x="7333428" y="1467552"/>
              <a:ext cx="89754" cy="324292"/>
            </a:xfrm>
            <a:prstGeom prst="leftBracket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latin typeface="210 스톤에이지 R" panose="02020603020101020101" pitchFamily="18" charset="-127"/>
                <a:ea typeface="210 스톤에이지 R" panose="02020603020101020101" pitchFamily="18" charset="-127"/>
              </a:endParaRPr>
            </a:p>
          </p:txBody>
        </p:sp>
        <p:sp>
          <p:nvSpPr>
            <p:cNvPr id="9" name="왼쪽 대괄호 8">
              <a:extLst>
                <a:ext uri="{FF2B5EF4-FFF2-40B4-BE49-F238E27FC236}">
                  <a16:creationId xmlns:a16="http://schemas.microsoft.com/office/drawing/2014/main" id="{C2964119-26CE-4857-91D8-A386F734AA04}"/>
                </a:ext>
              </a:extLst>
            </p:cNvPr>
            <p:cNvSpPr/>
            <p:nvPr/>
          </p:nvSpPr>
          <p:spPr>
            <a:xfrm flipH="1">
              <a:off x="10694622" y="1464073"/>
              <a:ext cx="89754" cy="331250"/>
            </a:xfrm>
            <a:prstGeom prst="leftBracket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latin typeface="210 스톤에이지 R" panose="02020603020101020101" pitchFamily="18" charset="-127"/>
                <a:ea typeface="210 스톤에이지 R" panose="02020603020101020101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4" y="1035659"/>
            <a:ext cx="3747207" cy="36236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1703" y="4659265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학습 이미지들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61" y="4194444"/>
            <a:ext cx="7158098" cy="22756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9134" flipH="1" flipV="1">
            <a:off x="3876243" y="501900"/>
            <a:ext cx="1608706" cy="21449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38705" y="3755254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학습 </a:t>
            </a:r>
            <a:r>
              <a:rPr lang="ko-KR" altLang="en-US" sz="2000" b="1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시킬때의</a:t>
            </a:r>
            <a:r>
              <a:rPr lang="ko-KR" altLang="en-US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수치함수</a:t>
            </a:r>
            <a:endParaRPr lang="ko-KR" altLang="en-US" sz="2000" b="1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64" y="4194444"/>
            <a:ext cx="1519445" cy="202592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060770" y="344531"/>
            <a:ext cx="2701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Faster R-CNN </a:t>
            </a:r>
            <a:r>
              <a:rPr lang="ko-KR" altLang="en-US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구조 모델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606" y="805546"/>
            <a:ext cx="5812007" cy="27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72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437724" y="1629494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시험 데이터로 본 인식률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544" t="8460" r="7431" b="6657"/>
          <a:stretch/>
        </p:blipFill>
        <p:spPr>
          <a:xfrm>
            <a:off x="181126" y="3589028"/>
            <a:ext cx="3222371" cy="21701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263" t="8222" r="5451" b="4235"/>
          <a:stretch/>
        </p:blipFill>
        <p:spPr>
          <a:xfrm>
            <a:off x="3295191" y="4488663"/>
            <a:ext cx="3378736" cy="22335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0140" t="8087" r="9915" b="4762"/>
          <a:stretch/>
        </p:blipFill>
        <p:spPr>
          <a:xfrm>
            <a:off x="8930056" y="4514050"/>
            <a:ext cx="3038424" cy="22082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9066" t="9484" r="8843" b="5739"/>
          <a:stretch/>
        </p:blipFill>
        <p:spPr>
          <a:xfrm>
            <a:off x="5688020" y="3629164"/>
            <a:ext cx="3242036" cy="223208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60" y="644999"/>
            <a:ext cx="2410848" cy="25977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653" y="644999"/>
            <a:ext cx="2393336" cy="25977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0634" y="644999"/>
            <a:ext cx="2403934" cy="260579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012115" y="174016"/>
            <a:ext cx="389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sz="2000" b="1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천번</a:t>
            </a:r>
            <a:r>
              <a:rPr lang="en-US" altLang="ko-KR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-9</a:t>
            </a:r>
            <a:r>
              <a:rPr lang="ko-KR" altLang="en-US" sz="2000" b="1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천번</a:t>
            </a:r>
            <a:r>
              <a:rPr lang="en-US" altLang="ko-KR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-3</a:t>
            </a:r>
            <a:r>
              <a:rPr lang="ko-KR" altLang="en-US" sz="2000" b="1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만번</a:t>
            </a:r>
            <a:r>
              <a:rPr lang="ko-KR" altLang="en-US" sz="2000" b="1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학습의 인식률 변화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59515" y="174016"/>
            <a:ext cx="7590698" cy="32092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9"/>
          <a:srcRect l="12262" t="7387" r="11222" b="3998"/>
          <a:stretch/>
        </p:blipFill>
        <p:spPr>
          <a:xfrm>
            <a:off x="9229222" y="2081248"/>
            <a:ext cx="2857096" cy="220590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82812" flipV="1">
            <a:off x="7576436" y="875765"/>
            <a:ext cx="1759354" cy="23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0058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05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91400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시스템 모듈 상세 설계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</a:t>
            </a:r>
            <a:r>
              <a:rPr lang="ko-KR" altLang="en-US" sz="2800" kern="0" dirty="0" err="1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라즈베리파이</a:t>
            </a: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 회로도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)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490747" y="900761"/>
            <a:ext cx="596085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1" y="1218115"/>
            <a:ext cx="8484306" cy="54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04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05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0855593-96A6-4E0C-AEB2-9180F3250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087142"/>
              </p:ext>
            </p:extLst>
          </p:nvPr>
        </p:nvGraphicFramePr>
        <p:xfrm>
          <a:off x="213473" y="1016171"/>
          <a:ext cx="11822548" cy="5827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01">
                  <a:extLst>
                    <a:ext uri="{9D8B030D-6E8A-4147-A177-3AD203B41FA5}">
                      <a16:colId xmlns:a16="http://schemas.microsoft.com/office/drawing/2014/main" val="4018132603"/>
                    </a:ext>
                  </a:extLst>
                </a:gridCol>
                <a:gridCol w="213801">
                  <a:extLst>
                    <a:ext uri="{9D8B030D-6E8A-4147-A177-3AD203B41FA5}">
                      <a16:colId xmlns:a16="http://schemas.microsoft.com/office/drawing/2014/main" val="30275771"/>
                    </a:ext>
                  </a:extLst>
                </a:gridCol>
                <a:gridCol w="213801">
                  <a:extLst>
                    <a:ext uri="{9D8B030D-6E8A-4147-A177-3AD203B41FA5}">
                      <a16:colId xmlns:a16="http://schemas.microsoft.com/office/drawing/2014/main" val="3022665788"/>
                    </a:ext>
                  </a:extLst>
                </a:gridCol>
                <a:gridCol w="213801">
                  <a:extLst>
                    <a:ext uri="{9D8B030D-6E8A-4147-A177-3AD203B41FA5}">
                      <a16:colId xmlns:a16="http://schemas.microsoft.com/office/drawing/2014/main" val="460791467"/>
                    </a:ext>
                  </a:extLst>
                </a:gridCol>
                <a:gridCol w="213801">
                  <a:extLst>
                    <a:ext uri="{9D8B030D-6E8A-4147-A177-3AD203B41FA5}">
                      <a16:colId xmlns:a16="http://schemas.microsoft.com/office/drawing/2014/main" val="234387094"/>
                    </a:ext>
                  </a:extLst>
                </a:gridCol>
                <a:gridCol w="213801">
                  <a:extLst>
                    <a:ext uri="{9D8B030D-6E8A-4147-A177-3AD203B41FA5}">
                      <a16:colId xmlns:a16="http://schemas.microsoft.com/office/drawing/2014/main" val="2019705895"/>
                    </a:ext>
                  </a:extLst>
                </a:gridCol>
                <a:gridCol w="213801">
                  <a:extLst>
                    <a:ext uri="{9D8B030D-6E8A-4147-A177-3AD203B41FA5}">
                      <a16:colId xmlns:a16="http://schemas.microsoft.com/office/drawing/2014/main" val="3059472185"/>
                    </a:ext>
                  </a:extLst>
                </a:gridCol>
                <a:gridCol w="213801">
                  <a:extLst>
                    <a:ext uri="{9D8B030D-6E8A-4147-A177-3AD203B41FA5}">
                      <a16:colId xmlns:a16="http://schemas.microsoft.com/office/drawing/2014/main" val="3809136882"/>
                    </a:ext>
                  </a:extLst>
                </a:gridCol>
                <a:gridCol w="213801">
                  <a:extLst>
                    <a:ext uri="{9D8B030D-6E8A-4147-A177-3AD203B41FA5}">
                      <a16:colId xmlns:a16="http://schemas.microsoft.com/office/drawing/2014/main" val="2399913094"/>
                    </a:ext>
                  </a:extLst>
                </a:gridCol>
                <a:gridCol w="213801">
                  <a:extLst>
                    <a:ext uri="{9D8B030D-6E8A-4147-A177-3AD203B41FA5}">
                      <a16:colId xmlns:a16="http://schemas.microsoft.com/office/drawing/2014/main" val="1961562730"/>
                    </a:ext>
                  </a:extLst>
                </a:gridCol>
                <a:gridCol w="54074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01141">
                  <a:extLst>
                    <a:ext uri="{9D8B030D-6E8A-4147-A177-3AD203B41FA5}">
                      <a16:colId xmlns:a16="http://schemas.microsoft.com/office/drawing/2014/main" val="1162954236"/>
                    </a:ext>
                  </a:extLst>
                </a:gridCol>
              </a:tblGrid>
              <a:tr h="490413">
                <a:tc grid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전체 구현 현황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스케치고딕" panose="02020600000000000000" pitchFamily="18" charset="-127"/>
                        <a:ea typeface="a스케치고딕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292017"/>
                  </a:ext>
                </a:extLst>
              </a:tr>
              <a:tr h="42502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구현 범위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구현 현황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구현한 부분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제약사항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625">
                <a:tc gridSpan="12"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latin typeface="a스케치고딕" panose="02020600000000000000" pitchFamily="18" charset="-127"/>
                        <a:ea typeface="a스케치고딕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0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앱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(Android)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dirty="0" err="1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서버구축을</a:t>
                      </a:r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통한 로그인</a:t>
                      </a:r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회원가입 구현</a:t>
                      </a:r>
                      <a:endParaRPr lang="en-US" altLang="ko-KR" sz="12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디바이스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간 블루투스 활성화 및 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블루투스 연결을 통한 와이파이 연결 구현</a:t>
                      </a:r>
                      <a:endParaRPr lang="en-US" altLang="ko-KR" sz="1200" b="0" i="0" baseline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3.  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블루투스 통신 시 데이터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</a:t>
                      </a:r>
                      <a:r>
                        <a:rPr lang="ko-KR" altLang="en-US" sz="1200" b="0" i="0" baseline="0" dirty="0" err="1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센서값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) 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송수신 구현</a:t>
                      </a:r>
                      <a:endParaRPr lang="en-US" altLang="ko-KR" sz="1200" b="0" i="0" baseline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 latinLnBrk="1">
                        <a:buAutoNum type="arabicPeriod" startAt="4"/>
                      </a:pPr>
                      <a:r>
                        <a:rPr lang="ko-KR" altLang="en-US" sz="1200" b="0" i="0" baseline="0" dirty="0" err="1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구글맵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API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를 사용하여 도마뱀 병원 위치 확인 기능 구현</a:t>
                      </a:r>
                      <a:endParaRPr lang="en-US" altLang="ko-KR" sz="1200" b="0" i="0" baseline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 latinLnBrk="1">
                        <a:buAutoNum type="arabicPeriod" startAt="4"/>
                      </a:pP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커뮤니티 게시판 읽기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쓰기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리스트 보기 구현</a:t>
                      </a:r>
                      <a:endParaRPr lang="en-US" altLang="ko-KR" sz="1200" b="0" i="0" baseline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 latinLnBrk="1">
                        <a:buAutoNum type="arabicPeriod" startAt="4"/>
                      </a:pP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앱 시스템 자동로그인 기능 구현</a:t>
                      </a:r>
                      <a:endParaRPr lang="en-US" altLang="ko-KR" sz="1200" b="0" i="0" baseline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 latinLnBrk="1">
                        <a:buAutoNum type="arabicPeriod" startAt="4"/>
                      </a:pP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도마뱀의 위치 빈도를 측정 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&amp;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도마뱀의 일별 활동량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주변 활동량을 시각화 하여 그래프로 구현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endParaRPr lang="ko-KR" altLang="en-US" sz="11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5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Server/Database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 err="1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라즈베리파이로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부터 전송된 온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습도 데이터를 앱으로 전송</a:t>
                      </a:r>
                      <a:endParaRPr lang="en-US" altLang="ko-KR" sz="1200" b="0" i="0" baseline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데이터베이스에서 이용하는 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query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문 함수</a:t>
                      </a:r>
                      <a:endParaRPr lang="en-US" altLang="ko-KR" sz="1200" b="0" i="0" baseline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영상 수신 데이터를 서버에서 받아 영상처리</a:t>
                      </a:r>
                      <a:endParaRPr lang="en-US" altLang="ko-KR" sz="1200" b="0" i="0" baseline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endParaRPr lang="en-US" altLang="ko-KR" sz="11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59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라즈베리파이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블루투스 서버 모듈 구현</a:t>
                      </a:r>
                      <a:endParaRPr lang="en-US" altLang="ko-KR" sz="12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파이 카메라를 통해서 스트리밍 데이터 전송</a:t>
                      </a:r>
                      <a:endParaRPr lang="en-US" altLang="ko-KR" sz="12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온</a:t>
                      </a:r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습도 센서를 사용해서 사육장의 온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습도 데이터를 서버로 전송 </a:t>
                      </a:r>
                      <a:r>
                        <a:rPr lang="en-US" altLang="ko-KR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&amp; LCD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로 </a:t>
                      </a:r>
                      <a:r>
                        <a:rPr lang="ko-KR" altLang="en-US" sz="1200" b="0" i="0" baseline="0" dirty="0" err="1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온습도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표시</a:t>
                      </a:r>
                      <a:endParaRPr lang="en-US" altLang="ko-KR" sz="1200" b="0" i="0" baseline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 err="1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서보모터</a:t>
                      </a:r>
                      <a:r>
                        <a:rPr lang="ko-KR" altLang="en-US" sz="1200" b="0" i="0" baseline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사용으로 자동 먹이 배급 기능 구현</a:t>
                      </a:r>
                      <a:endParaRPr lang="en-US" altLang="ko-KR" sz="1200" b="0" i="0" baseline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i="0" dirty="0" err="1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Tensorflow</a:t>
                      </a:r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를 사용한 도마뱀 인식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0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전체완료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F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도마뱀 병원 위치 확인 기능</a:t>
                      </a:r>
                      <a:endParaRPr lang="en-US" altLang="ko-KR" sz="12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영상처리 스트리밍 기능</a:t>
                      </a:r>
                      <a:endParaRPr lang="en-US" altLang="ko-KR" sz="12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블루투스 연결을 통한 와이파이 연결 설정</a:t>
                      </a:r>
                      <a:endParaRPr lang="en-US" altLang="ko-KR" sz="12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파이 카메라를 통해 스트리밍 데이터 전술</a:t>
                      </a:r>
                      <a:endParaRPr lang="en-US" altLang="ko-KR" sz="12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온</a:t>
                      </a:r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습도 센서를 사용해서 사육장의 온</a:t>
                      </a:r>
                      <a:r>
                        <a:rPr lang="en-US" altLang="ko-KR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습도 데이터 서버로 전송 </a:t>
                      </a:r>
                      <a:endParaRPr lang="en-US" altLang="ko-KR" sz="12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영상처리를 통해 활동량 그래프를 시각화 구현 기능</a:t>
                      </a:r>
                      <a:endParaRPr lang="en-US" altLang="ko-KR" sz="12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0" i="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자동 먹이 배급 구현</a:t>
                      </a:r>
                      <a:endParaRPr lang="en-US" altLang="ko-KR" sz="12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i="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06C9FA-8ADC-4969-90CE-65F5A6289361}"/>
              </a:ext>
            </a:extLst>
          </p:cNvPr>
          <p:cNvSpPr/>
          <p:nvPr/>
        </p:nvSpPr>
        <p:spPr>
          <a:xfrm>
            <a:off x="1366033" y="46687"/>
            <a:ext cx="92974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시스템 모듈 상세 설계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</a:t>
            </a: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구현 현황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)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cxnSp>
        <p:nvCxnSpPr>
          <p:cNvPr id="19" name="직선 연결선 18"/>
          <p:cNvCxnSpPr>
            <a:cxnSpLocks/>
          </p:cNvCxnSpPr>
          <p:nvPr/>
        </p:nvCxnSpPr>
        <p:spPr>
          <a:xfrm>
            <a:off x="490747" y="900761"/>
            <a:ext cx="596085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018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06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742389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95933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개발 환경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(1) – H/W(</a:t>
            </a: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사육장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)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394522" y="1388853"/>
            <a:ext cx="13008634" cy="515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7443" y="3308838"/>
            <a:ext cx="2190750" cy="208597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595611"/>
              </p:ext>
            </p:extLst>
          </p:nvPr>
        </p:nvGraphicFramePr>
        <p:xfrm>
          <a:off x="1944586" y="1956396"/>
          <a:ext cx="3625930" cy="13524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1002">
                  <a:extLst>
                    <a:ext uri="{9D8B030D-6E8A-4147-A177-3AD203B41FA5}">
                      <a16:colId xmlns:a16="http://schemas.microsoft.com/office/drawing/2014/main" val="4184072510"/>
                    </a:ext>
                  </a:extLst>
                </a:gridCol>
                <a:gridCol w="2854928">
                  <a:extLst>
                    <a:ext uri="{9D8B030D-6E8A-4147-A177-3AD203B41FA5}">
                      <a16:colId xmlns:a16="http://schemas.microsoft.com/office/drawing/2014/main" val="1925596060"/>
                    </a:ext>
                  </a:extLst>
                </a:gridCol>
              </a:tblGrid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플라스틱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57680"/>
                  </a:ext>
                </a:extLst>
              </a:tr>
              <a:tr h="681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무향</a:t>
                      </a: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무독성</a:t>
                      </a:r>
                      <a:endParaRPr lang="en-US" altLang="ko-KR" sz="16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프로토타입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제작용 플라스틱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40838"/>
                  </a:ext>
                </a:extLst>
              </a:tr>
              <a:tr h="3330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규격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60X80</a:t>
                      </a:r>
                      <a:endParaRPr lang="ko-KR" altLang="en-US" sz="16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137639"/>
                  </a:ext>
                </a:extLst>
              </a:tr>
            </a:tbl>
          </a:graphicData>
        </a:graphic>
      </p:graphicFrame>
      <p:cxnSp>
        <p:nvCxnSpPr>
          <p:cNvPr id="18" name="직선 화살표 연결선 17"/>
          <p:cNvCxnSpPr/>
          <p:nvPr/>
        </p:nvCxnSpPr>
        <p:spPr>
          <a:xfrm flipH="1" flipV="1">
            <a:off x="5368970" y="4517815"/>
            <a:ext cx="2949237" cy="519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70939" y="441898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부착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A4FC03-C3C5-43FA-9589-9C4C6C25F1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88" y="3763108"/>
            <a:ext cx="2934029" cy="23656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936" y="3869527"/>
            <a:ext cx="1057991" cy="9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33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06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cxnSpLocks/>
          </p:cNvCxnSpPr>
          <p:nvPr/>
        </p:nvCxnSpPr>
        <p:spPr>
          <a:xfrm>
            <a:off x="490747" y="900761"/>
            <a:ext cx="742389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7" name="이등변 삼각형 6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366033" y="46687"/>
            <a:ext cx="95933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개발 환경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(1) – H/W(</a:t>
            </a: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보드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)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341624" y="1371967"/>
            <a:ext cx="13008634" cy="515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ㅂㅂㅂㅂㅂ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610758"/>
              </p:ext>
            </p:extLst>
          </p:nvPr>
        </p:nvGraphicFramePr>
        <p:xfrm>
          <a:off x="8324079" y="1710887"/>
          <a:ext cx="3499091" cy="19591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1383">
                  <a:extLst>
                    <a:ext uri="{9D8B030D-6E8A-4147-A177-3AD203B41FA5}">
                      <a16:colId xmlns:a16="http://schemas.microsoft.com/office/drawing/2014/main" val="4184072510"/>
                    </a:ext>
                  </a:extLst>
                </a:gridCol>
                <a:gridCol w="2757708">
                  <a:extLst>
                    <a:ext uri="{9D8B030D-6E8A-4147-A177-3AD203B41FA5}">
                      <a16:colId xmlns:a16="http://schemas.microsoft.com/office/drawing/2014/main" val="1925596060"/>
                    </a:ext>
                  </a:extLst>
                </a:gridCol>
              </a:tblGrid>
              <a:tr h="2777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</a:t>
                      </a:r>
                      <a:r>
                        <a:rPr lang="en-US" altLang="ko-KR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3 B+</a:t>
                      </a:r>
                      <a:endParaRPr lang="ko-KR" altLang="en-US" sz="14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57680"/>
                  </a:ext>
                </a:extLst>
              </a:tr>
              <a:tr h="154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성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CPU : Coretex-A53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Memory : 1GB SDRAM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Bluetooth 4.2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IEEE 802.11.b/g/n/ac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40-pin GPIO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40838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02" y="2569932"/>
            <a:ext cx="3929462" cy="392946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3" y="3445901"/>
            <a:ext cx="1673884" cy="2143947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651314"/>
              </p:ext>
            </p:extLst>
          </p:nvPr>
        </p:nvGraphicFramePr>
        <p:xfrm>
          <a:off x="219245" y="2316544"/>
          <a:ext cx="3305921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5023">
                  <a:extLst>
                    <a:ext uri="{9D8B030D-6E8A-4147-A177-3AD203B41FA5}">
                      <a16:colId xmlns:a16="http://schemas.microsoft.com/office/drawing/2014/main" val="1198219822"/>
                    </a:ext>
                  </a:extLst>
                </a:gridCol>
                <a:gridCol w="2350898">
                  <a:extLst>
                    <a:ext uri="{9D8B030D-6E8A-4147-A177-3AD203B41FA5}">
                      <a16:colId xmlns:a16="http://schemas.microsoft.com/office/drawing/2014/main" val="203095288"/>
                    </a:ext>
                  </a:extLst>
                </a:gridCol>
              </a:tblGrid>
              <a:tr h="272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Half</a:t>
                      </a:r>
                      <a:r>
                        <a:rPr lang="en-US" altLang="ko-KR" sz="16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Size Breadboard</a:t>
                      </a:r>
                      <a:endParaRPr lang="ko-KR" altLang="en-US" sz="16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451359"/>
                  </a:ext>
                </a:extLst>
              </a:tr>
              <a:tr h="2729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핀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400</a:t>
                      </a:r>
                      <a:endParaRPr lang="ko-KR" altLang="en-US" sz="16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69232"/>
                  </a:ext>
                </a:extLst>
              </a:tr>
            </a:tbl>
          </a:graphicData>
        </a:graphic>
      </p:graphicFrame>
      <p:cxnSp>
        <p:nvCxnSpPr>
          <p:cNvPr id="24" name="꺾인 연결선 23"/>
          <p:cNvCxnSpPr/>
          <p:nvPr/>
        </p:nvCxnSpPr>
        <p:spPr>
          <a:xfrm rot="10800000" flipV="1">
            <a:off x="5618279" y="2171458"/>
            <a:ext cx="2705800" cy="1125416"/>
          </a:xfrm>
          <a:prstGeom prst="bentConnector3">
            <a:avLst>
              <a:gd name="adj1" fmla="val 10004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4" idx="1"/>
            <a:endCxn id="15" idx="3"/>
          </p:cNvCxnSpPr>
          <p:nvPr/>
        </p:nvCxnSpPr>
        <p:spPr>
          <a:xfrm flipH="1" flipV="1">
            <a:off x="2315717" y="4517875"/>
            <a:ext cx="1585685" cy="16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18279" y="1822117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블루투스 </a:t>
            </a:r>
            <a:r>
              <a:rPr lang="ko-KR" altLang="en-US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모듈이 탑재된 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보드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33393" y="416533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확장</a:t>
            </a:r>
          </a:p>
        </p:txBody>
      </p:sp>
    </p:spTree>
    <p:extLst>
      <p:ext uri="{BB962C8B-B14F-4D97-AF65-F5344CB8AC3E}">
        <p14:creationId xmlns:p14="http://schemas.microsoft.com/office/powerpoint/2010/main" val="324084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01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197813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종합 설계 개요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95205" y="2499457"/>
            <a:ext cx="1941655" cy="332990"/>
          </a:xfrm>
          <a:prstGeom prst="roundRect">
            <a:avLst>
              <a:gd name="adj" fmla="val 50000"/>
            </a:avLst>
          </a:prstGeom>
          <a:solidFill>
            <a:srgbClr val="DA513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dirty="0">
                <a:solidFill>
                  <a:schemeClr val="bg1"/>
                </a:solidFill>
                <a:latin typeface="210 썸타임 L" panose="02020603020101020101" pitchFamily="18" charset="-127"/>
                <a:ea typeface="210 썸타임 L" panose="02020603020101020101" pitchFamily="18" charset="-127"/>
              </a:rPr>
              <a:t>연구 개발 배경</a:t>
            </a:r>
            <a:endParaRPr lang="en-US" altLang="ko-KR" dirty="0">
              <a:solidFill>
                <a:schemeClr val="bg1"/>
              </a:solidFill>
              <a:latin typeface="210 썸타임 L" panose="02020603020101020101" pitchFamily="18" charset="-127"/>
              <a:ea typeface="210 썸타임 L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473" y="3159453"/>
            <a:ext cx="51812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많은 사람들이 사육에 어려움을 겪음</a:t>
            </a:r>
            <a:endParaRPr lang="en-US" altLang="ko-KR" sz="28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대부분의 원인이 관리의 어려움</a:t>
            </a:r>
            <a:endParaRPr lang="en-US" altLang="ko-KR" sz="28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도마뱀 연관 시스템의 부족</a:t>
            </a:r>
            <a:endParaRPr lang="en-US" altLang="ko-KR" sz="28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도마뱀 건강 관리의 어려움</a:t>
            </a:r>
            <a:endParaRPr lang="en-US" altLang="ko-KR" sz="28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타 반려동물에 비해서 정보 부족</a:t>
            </a:r>
          </a:p>
        </p:txBody>
      </p:sp>
      <p:sp>
        <p:nvSpPr>
          <p:cNvPr id="24" name="자유형 23"/>
          <p:cNvSpPr/>
          <p:nvPr/>
        </p:nvSpPr>
        <p:spPr>
          <a:xfrm rot="18900000">
            <a:off x="11469432" y="5397466"/>
            <a:ext cx="989312" cy="2211357"/>
          </a:xfrm>
          <a:custGeom>
            <a:avLst/>
            <a:gdLst>
              <a:gd name="connsiteX0" fmla="*/ 828723 w 989312"/>
              <a:gd name="connsiteY0" fmla="*/ 1 h 2211357"/>
              <a:gd name="connsiteX1" fmla="*/ 989312 w 989312"/>
              <a:gd name="connsiteY1" fmla="*/ 2030015 h 2211357"/>
              <a:gd name="connsiteX2" fmla="*/ 807970 w 989312"/>
              <a:gd name="connsiteY2" fmla="*/ 2211357 h 2211357"/>
              <a:gd name="connsiteX3" fmla="*/ 0 w 989312"/>
              <a:gd name="connsiteY3" fmla="*/ 1404762 h 2211357"/>
              <a:gd name="connsiteX4" fmla="*/ 137493 w 989312"/>
              <a:gd name="connsiteY4" fmla="*/ 0 h 221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312" h="2211357">
                <a:moveTo>
                  <a:pt x="828723" y="1"/>
                </a:moveTo>
                <a:lnTo>
                  <a:pt x="989312" y="2030015"/>
                </a:lnTo>
                <a:lnTo>
                  <a:pt x="807970" y="2211357"/>
                </a:lnTo>
                <a:lnTo>
                  <a:pt x="0" y="1404762"/>
                </a:lnTo>
                <a:lnTo>
                  <a:pt x="137493" y="0"/>
                </a:lnTo>
                <a:close/>
              </a:path>
            </a:pathLst>
          </a:custGeom>
          <a:solidFill>
            <a:srgbClr val="56545D"/>
          </a:solidFill>
          <a:ln w="57150">
            <a:solidFill>
              <a:srgbClr val="554F3C"/>
            </a:solidFill>
          </a:ln>
          <a:effectLst>
            <a:outerShdw dist="139700" dir="1080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18900000">
            <a:off x="10390302" y="5082961"/>
            <a:ext cx="1059162" cy="775478"/>
          </a:xfrm>
          <a:prstGeom prst="roundRect">
            <a:avLst/>
          </a:prstGeom>
          <a:solidFill>
            <a:srgbClr val="56545D"/>
          </a:solidFill>
          <a:ln w="57150">
            <a:solidFill>
              <a:srgbClr val="554F3C"/>
            </a:solidFill>
          </a:ln>
          <a:effectLst>
            <a:outerShdw dist="139700" dir="810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도넛 25"/>
          <p:cNvSpPr/>
          <p:nvPr/>
        </p:nvSpPr>
        <p:spPr>
          <a:xfrm>
            <a:off x="6544327" y="1673672"/>
            <a:ext cx="4542773" cy="4373033"/>
          </a:xfrm>
          <a:prstGeom prst="donut">
            <a:avLst>
              <a:gd name="adj" fmla="val 6006"/>
            </a:avLst>
          </a:prstGeom>
          <a:solidFill>
            <a:srgbClr val="56545D"/>
          </a:solidFill>
          <a:ln w="57150">
            <a:solidFill>
              <a:srgbClr val="554F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27" name="차트 26"/>
          <p:cNvGraphicFramePr/>
          <p:nvPr>
            <p:extLst>
              <p:ext uri="{D42A27DB-BD31-4B8C-83A1-F6EECF244321}">
                <p14:modId xmlns:p14="http://schemas.microsoft.com/office/powerpoint/2010/main" val="611996678"/>
              </p:ext>
            </p:extLst>
          </p:nvPr>
        </p:nvGraphicFramePr>
        <p:xfrm>
          <a:off x="5583115" y="1312263"/>
          <a:ext cx="6373918" cy="4754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6416731" y="920561"/>
            <a:ext cx="4788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도마뱀을 키우는데 어려움이 많은가</a:t>
            </a:r>
            <a:r>
              <a:rPr lang="en-US" altLang="ko-KR" sz="240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8810976" y="815148"/>
            <a:ext cx="1007508" cy="699122"/>
          </a:xfrm>
          <a:prstGeom prst="ellipse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자유형 41"/>
          <p:cNvSpPr/>
          <p:nvPr/>
        </p:nvSpPr>
        <p:spPr>
          <a:xfrm rot="6304597" flipH="1">
            <a:off x="8577591" y="991677"/>
            <a:ext cx="1546499" cy="1771965"/>
          </a:xfrm>
          <a:custGeom>
            <a:avLst/>
            <a:gdLst>
              <a:gd name="connsiteX0" fmla="*/ 2032000 w 2032000"/>
              <a:gd name="connsiteY0" fmla="*/ 230171 h 1042971"/>
              <a:gd name="connsiteX1" fmla="*/ 1930400 w 2032000"/>
              <a:gd name="connsiteY1" fmla="*/ 217471 h 1042971"/>
              <a:gd name="connsiteX2" fmla="*/ 1549400 w 2032000"/>
              <a:gd name="connsiteY2" fmla="*/ 1571 h 1042971"/>
              <a:gd name="connsiteX3" fmla="*/ 546100 w 2032000"/>
              <a:gd name="connsiteY3" fmla="*/ 344471 h 1042971"/>
              <a:gd name="connsiteX4" fmla="*/ 0 w 2032000"/>
              <a:gd name="connsiteY4" fmla="*/ 1042971 h 1042971"/>
              <a:gd name="connsiteX0" fmla="*/ 2032000 w 2032000"/>
              <a:gd name="connsiteY0" fmla="*/ 245407 h 1058207"/>
              <a:gd name="connsiteX1" fmla="*/ 1861820 w 2032000"/>
              <a:gd name="connsiteY1" fmla="*/ 72687 h 1058207"/>
              <a:gd name="connsiteX2" fmla="*/ 1549400 w 2032000"/>
              <a:gd name="connsiteY2" fmla="*/ 16807 h 1058207"/>
              <a:gd name="connsiteX3" fmla="*/ 546100 w 2032000"/>
              <a:gd name="connsiteY3" fmla="*/ 359707 h 1058207"/>
              <a:gd name="connsiteX4" fmla="*/ 0 w 2032000"/>
              <a:gd name="connsiteY4" fmla="*/ 1058207 h 1058207"/>
              <a:gd name="connsiteX0" fmla="*/ 2032000 w 2032000"/>
              <a:gd name="connsiteY0" fmla="*/ 308039 h 1120839"/>
              <a:gd name="connsiteX1" fmla="*/ 1861820 w 2032000"/>
              <a:gd name="connsiteY1" fmla="*/ 135319 h 1120839"/>
              <a:gd name="connsiteX2" fmla="*/ 1252220 w 2032000"/>
              <a:gd name="connsiteY2" fmla="*/ 10859 h 1120839"/>
              <a:gd name="connsiteX3" fmla="*/ 546100 w 2032000"/>
              <a:gd name="connsiteY3" fmla="*/ 422339 h 1120839"/>
              <a:gd name="connsiteX4" fmla="*/ 0 w 2032000"/>
              <a:gd name="connsiteY4" fmla="*/ 1120839 h 1120839"/>
              <a:gd name="connsiteX0" fmla="*/ 2032000 w 2032000"/>
              <a:gd name="connsiteY0" fmla="*/ 315340 h 1128140"/>
              <a:gd name="connsiteX1" fmla="*/ 1762760 w 2032000"/>
              <a:gd name="connsiteY1" fmla="*/ 96900 h 1128140"/>
              <a:gd name="connsiteX2" fmla="*/ 1252220 w 2032000"/>
              <a:gd name="connsiteY2" fmla="*/ 18160 h 1128140"/>
              <a:gd name="connsiteX3" fmla="*/ 546100 w 2032000"/>
              <a:gd name="connsiteY3" fmla="*/ 429640 h 1128140"/>
              <a:gd name="connsiteX4" fmla="*/ 0 w 2032000"/>
              <a:gd name="connsiteY4" fmla="*/ 1128140 h 1128140"/>
              <a:gd name="connsiteX0" fmla="*/ 2032000 w 2032000"/>
              <a:gd name="connsiteY0" fmla="*/ 308149 h 1120949"/>
              <a:gd name="connsiteX1" fmla="*/ 1762760 w 2032000"/>
              <a:gd name="connsiteY1" fmla="*/ 89709 h 1120949"/>
              <a:gd name="connsiteX2" fmla="*/ 1252220 w 2032000"/>
              <a:gd name="connsiteY2" fmla="*/ 10969 h 1120949"/>
              <a:gd name="connsiteX3" fmla="*/ 653863 w 2032000"/>
              <a:gd name="connsiteY3" fmla="*/ 314686 h 1120949"/>
              <a:gd name="connsiteX4" fmla="*/ 0 w 2032000"/>
              <a:gd name="connsiteY4" fmla="*/ 1120949 h 1120949"/>
              <a:gd name="connsiteX0" fmla="*/ 1852394 w 1852394"/>
              <a:gd name="connsiteY0" fmla="*/ 308149 h 869502"/>
              <a:gd name="connsiteX1" fmla="*/ 1583154 w 1852394"/>
              <a:gd name="connsiteY1" fmla="*/ 89709 h 869502"/>
              <a:gd name="connsiteX2" fmla="*/ 1072614 w 1852394"/>
              <a:gd name="connsiteY2" fmla="*/ 10969 h 869502"/>
              <a:gd name="connsiteX3" fmla="*/ 474257 w 1852394"/>
              <a:gd name="connsiteY3" fmla="*/ 314686 h 869502"/>
              <a:gd name="connsiteX4" fmla="*/ 0 w 1852394"/>
              <a:gd name="connsiteY4" fmla="*/ 869502 h 86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2394" h="869502">
                <a:moveTo>
                  <a:pt x="1852394" y="308149"/>
                </a:moveTo>
                <a:cubicBezTo>
                  <a:pt x="1841810" y="320849"/>
                  <a:pt x="1713117" y="139239"/>
                  <a:pt x="1583154" y="89709"/>
                </a:cubicBezTo>
                <a:cubicBezTo>
                  <a:pt x="1453191" y="40179"/>
                  <a:pt x="1257430" y="-26527"/>
                  <a:pt x="1072614" y="10969"/>
                </a:cubicBezTo>
                <a:cubicBezTo>
                  <a:pt x="887798" y="48465"/>
                  <a:pt x="682960" y="129689"/>
                  <a:pt x="474257" y="314686"/>
                </a:cubicBezTo>
                <a:cubicBezTo>
                  <a:pt x="265554" y="499683"/>
                  <a:pt x="143933" y="607035"/>
                  <a:pt x="0" y="869502"/>
                </a:cubicBezTo>
              </a:path>
            </a:pathLst>
          </a:custGeom>
          <a:noFill/>
          <a:ln w="22225">
            <a:solidFill>
              <a:srgbClr val="FF66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099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06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742389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95933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개발 환경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(1) – H/W(</a:t>
            </a: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센서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,</a:t>
            </a: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모듈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)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301925" y="1388853"/>
            <a:ext cx="13008634" cy="515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59" y="2196854"/>
            <a:ext cx="1981393" cy="18064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9" y="2072676"/>
            <a:ext cx="2409825" cy="189547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03224"/>
              </p:ext>
            </p:extLst>
          </p:nvPr>
        </p:nvGraphicFramePr>
        <p:xfrm>
          <a:off x="189863" y="4568197"/>
          <a:ext cx="3666955" cy="1341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241">
                  <a:extLst>
                    <a:ext uri="{9D8B030D-6E8A-4147-A177-3AD203B41FA5}">
                      <a16:colId xmlns:a16="http://schemas.microsoft.com/office/drawing/2014/main" val="1198219822"/>
                    </a:ext>
                  </a:extLst>
                </a:gridCol>
                <a:gridCol w="1298857">
                  <a:extLst>
                    <a:ext uri="{9D8B030D-6E8A-4147-A177-3AD203B41FA5}">
                      <a16:colId xmlns:a16="http://schemas.microsoft.com/office/drawing/2014/main" val="203095288"/>
                    </a:ext>
                  </a:extLst>
                </a:gridCol>
                <a:gridCol w="1298857">
                  <a:extLst>
                    <a:ext uri="{9D8B030D-6E8A-4147-A177-3AD203B41FA5}">
                      <a16:colId xmlns:a16="http://schemas.microsoft.com/office/drawing/2014/main" val="243073763"/>
                    </a:ext>
                  </a:extLst>
                </a:gridCol>
              </a:tblGrid>
              <a:tr h="294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제품명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온</a:t>
                      </a: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습도 센서 </a:t>
                      </a: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(DHT-11)</a:t>
                      </a:r>
                      <a:endParaRPr lang="ko-KR" altLang="en-US" sz="16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451359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성 능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주변의 온도</a:t>
                      </a: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습도에 반응</a:t>
                      </a:r>
                      <a:endParaRPr lang="en-US" altLang="ko-KR" sz="16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69232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온도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0~50 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±2</a:t>
                      </a:r>
                      <a:r>
                        <a:rPr lang="en-US" altLang="ko-KR" sz="16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14826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습도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20~90% RH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±5%</a:t>
                      </a:r>
                      <a:r>
                        <a:rPr lang="en-US" altLang="ko-KR" sz="16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RH</a:t>
                      </a:r>
                      <a:endParaRPr lang="en-US" altLang="ko-KR" sz="16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705726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266594"/>
              </p:ext>
            </p:extLst>
          </p:nvPr>
        </p:nvGraphicFramePr>
        <p:xfrm>
          <a:off x="4201777" y="4568197"/>
          <a:ext cx="3666955" cy="14813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241">
                  <a:extLst>
                    <a:ext uri="{9D8B030D-6E8A-4147-A177-3AD203B41FA5}">
                      <a16:colId xmlns:a16="http://schemas.microsoft.com/office/drawing/2014/main" val="1198219822"/>
                    </a:ext>
                  </a:extLst>
                </a:gridCol>
                <a:gridCol w="2597714">
                  <a:extLst>
                    <a:ext uri="{9D8B030D-6E8A-4147-A177-3AD203B41FA5}">
                      <a16:colId xmlns:a16="http://schemas.microsoft.com/office/drawing/2014/main" val="203095288"/>
                    </a:ext>
                  </a:extLst>
                </a:gridCol>
              </a:tblGrid>
              <a:tr h="294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카메라 모듈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451359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성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5MP 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센서</a:t>
                      </a:r>
                      <a:endParaRPr lang="en-US" altLang="ko-KR" sz="16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2592</a:t>
                      </a:r>
                      <a:r>
                        <a:rPr lang="en-US" altLang="ko-KR" sz="16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x 1944 </a:t>
                      </a:r>
                      <a:r>
                        <a:rPr lang="ko-KR" altLang="en-US" sz="16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스틸 이미지</a:t>
                      </a:r>
                      <a:endParaRPr lang="en-US" altLang="ko-KR" sz="16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1080p @30 </a:t>
                      </a:r>
                      <a:r>
                        <a:rPr lang="ko-KR" altLang="en-US" sz="1600" baseline="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비디오</a:t>
                      </a:r>
                      <a:endParaRPr lang="en-US" altLang="ko-KR" sz="1600" baseline="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69232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27" y="1778755"/>
            <a:ext cx="2642682" cy="2642682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578581"/>
              </p:ext>
            </p:extLst>
          </p:nvPr>
        </p:nvGraphicFramePr>
        <p:xfrm>
          <a:off x="8213691" y="4568197"/>
          <a:ext cx="3666955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9241">
                  <a:extLst>
                    <a:ext uri="{9D8B030D-6E8A-4147-A177-3AD203B41FA5}">
                      <a16:colId xmlns:a16="http://schemas.microsoft.com/office/drawing/2014/main" val="1198219822"/>
                    </a:ext>
                  </a:extLst>
                </a:gridCol>
                <a:gridCol w="2597714">
                  <a:extLst>
                    <a:ext uri="{9D8B030D-6E8A-4147-A177-3AD203B41FA5}">
                      <a16:colId xmlns:a16="http://schemas.microsoft.com/office/drawing/2014/main" val="203095288"/>
                    </a:ext>
                  </a:extLst>
                </a:gridCol>
              </a:tblGrid>
              <a:tr h="294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서보모터</a:t>
                      </a:r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(SG-90)</a:t>
                      </a:r>
                      <a:endParaRPr lang="ko-KR" altLang="en-US" sz="1600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451359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성 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회전각도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0~180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도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각도 및 속도 제어 가능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사용전압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4.8~7.2V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 err="1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사용전류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0.2~0.7A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무게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9g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토크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1.8kg.cm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크기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22.2 x 11.8 x 31 mm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effectLst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69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903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06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742389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95933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개발 환경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(1) – S/W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EB033C-8FF7-493B-A2F0-A91EF153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14872"/>
              </p:ext>
            </p:extLst>
          </p:nvPr>
        </p:nvGraphicFramePr>
        <p:xfrm>
          <a:off x="1510751" y="1828799"/>
          <a:ext cx="9303884" cy="421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8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3274">
                  <a:extLst>
                    <a:ext uri="{9D8B030D-6E8A-4147-A177-3AD203B41FA5}">
                      <a16:colId xmlns:a16="http://schemas.microsoft.com/office/drawing/2014/main" val="1201529731"/>
                    </a:ext>
                  </a:extLst>
                </a:gridCol>
              </a:tblGrid>
              <a:tr h="80005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배달의민족 한나는 열한살" panose="020B0600000101010101" pitchFamily="50" charset="-127"/>
                          <a:ea typeface="배달의민족 한나는 열한살" panose="020B0600000101010101" pitchFamily="50" charset="-127"/>
                          <a:cs typeface="+mn-cs"/>
                        </a:rPr>
                        <a:t>Software Development Environment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1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Server</a:t>
                      </a:r>
                      <a:endParaRPr lang="ko-KR" altLang="en-US" sz="1400" b="1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Apache Tomcat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 8.0.24 Version</a:t>
                      </a: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OS Windows 10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1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DBMS</a:t>
                      </a:r>
                      <a:endParaRPr lang="ko-KR" altLang="en-US" sz="1400" b="1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MySQL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      5.7 Version</a:t>
                      </a: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OS Windows 10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1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Application</a:t>
                      </a:r>
                      <a:endParaRPr lang="ko-KR" altLang="en-US" sz="1400" b="1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Android Studio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    3.2.1 Version    </a:t>
                      </a:r>
                    </a:p>
                    <a:p>
                      <a:pPr marL="285750" marR="0" lvl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 Nougat 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  <a:cs typeface="+mn-cs"/>
                        </a:rPr>
                        <a:t>까지 지원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210 데이라잇 R" panose="02020603020101020101" pitchFamily="18" charset="-127"/>
                        <a:ea typeface="210 데이라잇 R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1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Raspberry </a:t>
                      </a:r>
                      <a:endParaRPr lang="ko-KR" altLang="en-US" sz="1400" b="1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Raspberry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Pi</a:t>
                      </a:r>
                      <a:endParaRPr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raspbian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stretch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1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Program Language</a:t>
                      </a:r>
                      <a:endParaRPr lang="ko-KR" altLang="en-US" sz="1400" b="1" dirty="0"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Java(App) C(Raspberry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Pi)</a:t>
                      </a:r>
                    </a:p>
                  </a:txBody>
                  <a:tcPr marL="21600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-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75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425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06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개발 환경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(2)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90747" y="1637851"/>
            <a:ext cx="11268000" cy="5306646"/>
            <a:chOff x="387018" y="812800"/>
            <a:chExt cx="11427611" cy="6045199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471285" y="812800"/>
              <a:ext cx="11343344" cy="6045199"/>
            </a:xfrm>
            <a:prstGeom prst="round2SameRect">
              <a:avLst>
                <a:gd name="adj1" fmla="val 488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711200" y="1196900"/>
              <a:ext cx="10778151" cy="5661099"/>
            </a:xfrm>
            <a:custGeom>
              <a:avLst/>
              <a:gdLst>
                <a:gd name="connsiteX0" fmla="*/ 217839 w 10778151"/>
                <a:gd name="connsiteY0" fmla="*/ 0 h 5661099"/>
                <a:gd name="connsiteX1" fmla="*/ 9930519 w 10778151"/>
                <a:gd name="connsiteY1" fmla="*/ 0 h 5661099"/>
                <a:gd name="connsiteX2" fmla="*/ 10778151 w 10778151"/>
                <a:gd name="connsiteY2" fmla="*/ 847632 h 5661099"/>
                <a:gd name="connsiteX3" fmla="*/ 10778151 w 10778151"/>
                <a:gd name="connsiteY3" fmla="*/ 5661099 h 5661099"/>
                <a:gd name="connsiteX4" fmla="*/ 0 w 10778151"/>
                <a:gd name="connsiteY4" fmla="*/ 5661099 h 5661099"/>
                <a:gd name="connsiteX5" fmla="*/ 0 w 10778151"/>
                <a:gd name="connsiteY5" fmla="*/ 217839 h 5661099"/>
                <a:gd name="connsiteX6" fmla="*/ 217839 w 10778151"/>
                <a:gd name="connsiteY6" fmla="*/ 0 h 566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78151" h="5661099">
                  <a:moveTo>
                    <a:pt x="217839" y="0"/>
                  </a:moveTo>
                  <a:lnTo>
                    <a:pt x="9930519" y="0"/>
                  </a:lnTo>
                  <a:lnTo>
                    <a:pt x="10778151" y="847632"/>
                  </a:lnTo>
                  <a:lnTo>
                    <a:pt x="10778151" y="5661099"/>
                  </a:lnTo>
                  <a:lnTo>
                    <a:pt x="0" y="5661099"/>
                  </a:lnTo>
                  <a:lnTo>
                    <a:pt x="0" y="217839"/>
                  </a:lnTo>
                  <a:cubicBezTo>
                    <a:pt x="0" y="97530"/>
                    <a:pt x="97530" y="0"/>
                    <a:pt x="21783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5400000">
              <a:off x="10467568" y="1537956"/>
              <a:ext cx="1678341" cy="692845"/>
            </a:xfrm>
            <a:custGeom>
              <a:avLst/>
              <a:gdLst>
                <a:gd name="connsiteX0" fmla="*/ 180190 w 1133678"/>
                <a:gd name="connsiteY0" fmla="*/ 0 h 468000"/>
                <a:gd name="connsiteX1" fmla="*/ 1133678 w 1133678"/>
                <a:gd name="connsiteY1" fmla="*/ 0 h 468000"/>
                <a:gd name="connsiteX2" fmla="*/ 1133678 w 1133678"/>
                <a:gd name="connsiteY2" fmla="*/ 21775 h 468000"/>
                <a:gd name="connsiteX3" fmla="*/ 181605 w 1133678"/>
                <a:gd name="connsiteY3" fmla="*/ 21775 h 468000"/>
                <a:gd name="connsiteX4" fmla="*/ 20479 w 1133678"/>
                <a:gd name="connsiteY4" fmla="*/ 182901 h 468000"/>
                <a:gd name="connsiteX5" fmla="*/ 20479 w 1133678"/>
                <a:gd name="connsiteY5" fmla="*/ 468000 h 468000"/>
                <a:gd name="connsiteX6" fmla="*/ 0 w 1133678"/>
                <a:gd name="connsiteY6" fmla="*/ 468000 h 468000"/>
                <a:gd name="connsiteX7" fmla="*/ 0 w 1133678"/>
                <a:gd name="connsiteY7" fmla="*/ 180190 h 468000"/>
                <a:gd name="connsiteX8" fmla="*/ 180190 w 1133678"/>
                <a:gd name="connsiteY8" fmla="*/ 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678" h="468000">
                  <a:moveTo>
                    <a:pt x="180190" y="0"/>
                  </a:moveTo>
                  <a:lnTo>
                    <a:pt x="1133678" y="0"/>
                  </a:lnTo>
                  <a:lnTo>
                    <a:pt x="1133678" y="21775"/>
                  </a:lnTo>
                  <a:lnTo>
                    <a:pt x="181605" y="21775"/>
                  </a:lnTo>
                  <a:cubicBezTo>
                    <a:pt x="92618" y="21775"/>
                    <a:pt x="20479" y="93914"/>
                    <a:pt x="20479" y="182901"/>
                  </a:cubicBezTo>
                  <a:lnTo>
                    <a:pt x="20479" y="468000"/>
                  </a:lnTo>
                  <a:lnTo>
                    <a:pt x="0" y="468000"/>
                  </a:lnTo>
                  <a:lnTo>
                    <a:pt x="0" y="180190"/>
                  </a:lnTo>
                  <a:cubicBezTo>
                    <a:pt x="0" y="80674"/>
                    <a:pt x="80674" y="0"/>
                    <a:pt x="18019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rot="16200000" flipH="1">
              <a:off x="8104483" y="352364"/>
              <a:ext cx="1" cy="138569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rot="16200000" flipH="1">
              <a:off x="9495468" y="672138"/>
              <a:ext cx="1" cy="74614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자유형 19"/>
            <p:cNvSpPr/>
            <p:nvPr/>
          </p:nvSpPr>
          <p:spPr>
            <a:xfrm rot="16200000">
              <a:off x="-766038" y="3922773"/>
              <a:ext cx="2977077" cy="578630"/>
            </a:xfrm>
            <a:custGeom>
              <a:avLst/>
              <a:gdLst>
                <a:gd name="connsiteX0" fmla="*/ 194127 w 2010942"/>
                <a:gd name="connsiteY0" fmla="*/ 63224 h 390850"/>
                <a:gd name="connsiteX1" fmla="*/ 78052 w 2010942"/>
                <a:gd name="connsiteY1" fmla="*/ 179299 h 390850"/>
                <a:gd name="connsiteX2" fmla="*/ 78052 w 2010942"/>
                <a:gd name="connsiteY2" fmla="*/ 211551 h 390850"/>
                <a:gd name="connsiteX3" fmla="*/ 194127 w 2010942"/>
                <a:gd name="connsiteY3" fmla="*/ 327626 h 390850"/>
                <a:gd name="connsiteX4" fmla="*/ 1816815 w 2010942"/>
                <a:gd name="connsiteY4" fmla="*/ 327626 h 390850"/>
                <a:gd name="connsiteX5" fmla="*/ 1932890 w 2010942"/>
                <a:gd name="connsiteY5" fmla="*/ 211551 h 390850"/>
                <a:gd name="connsiteX6" fmla="*/ 1932890 w 2010942"/>
                <a:gd name="connsiteY6" fmla="*/ 179299 h 390850"/>
                <a:gd name="connsiteX7" fmla="*/ 1816815 w 2010942"/>
                <a:gd name="connsiteY7" fmla="*/ 63224 h 390850"/>
                <a:gd name="connsiteX8" fmla="*/ 158157 w 2010942"/>
                <a:gd name="connsiteY8" fmla="*/ 0 h 390850"/>
                <a:gd name="connsiteX9" fmla="*/ 1852785 w 2010942"/>
                <a:gd name="connsiteY9" fmla="*/ 0 h 390850"/>
                <a:gd name="connsiteX10" fmla="*/ 2010942 w 2010942"/>
                <a:gd name="connsiteY10" fmla="*/ 158157 h 390850"/>
                <a:gd name="connsiteX11" fmla="*/ 2010942 w 2010942"/>
                <a:gd name="connsiteY11" fmla="*/ 232693 h 390850"/>
                <a:gd name="connsiteX12" fmla="*/ 1852785 w 2010942"/>
                <a:gd name="connsiteY12" fmla="*/ 390850 h 390850"/>
                <a:gd name="connsiteX13" fmla="*/ 158157 w 2010942"/>
                <a:gd name="connsiteY13" fmla="*/ 390850 h 390850"/>
                <a:gd name="connsiteX14" fmla="*/ 0 w 2010942"/>
                <a:gd name="connsiteY14" fmla="*/ 232693 h 390850"/>
                <a:gd name="connsiteX15" fmla="*/ 0 w 2010942"/>
                <a:gd name="connsiteY15" fmla="*/ 158157 h 390850"/>
                <a:gd name="connsiteX16" fmla="*/ 158157 w 2010942"/>
                <a:gd name="connsiteY16" fmla="*/ 0 h 3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0942" h="390850">
                  <a:moveTo>
                    <a:pt x="194127" y="63224"/>
                  </a:moveTo>
                  <a:cubicBezTo>
                    <a:pt x="130021" y="63224"/>
                    <a:pt x="78052" y="115193"/>
                    <a:pt x="78052" y="179299"/>
                  </a:cubicBezTo>
                  <a:lnTo>
                    <a:pt x="78052" y="211551"/>
                  </a:lnTo>
                  <a:cubicBezTo>
                    <a:pt x="78052" y="275657"/>
                    <a:pt x="130021" y="327626"/>
                    <a:pt x="194127" y="327626"/>
                  </a:cubicBezTo>
                  <a:lnTo>
                    <a:pt x="1816815" y="327626"/>
                  </a:lnTo>
                  <a:cubicBezTo>
                    <a:pt x="1880921" y="327626"/>
                    <a:pt x="1932890" y="275657"/>
                    <a:pt x="1932890" y="211551"/>
                  </a:cubicBezTo>
                  <a:lnTo>
                    <a:pt x="1932890" y="179299"/>
                  </a:lnTo>
                  <a:cubicBezTo>
                    <a:pt x="1932890" y="115193"/>
                    <a:pt x="1880921" y="63224"/>
                    <a:pt x="1816815" y="63224"/>
                  </a:cubicBezTo>
                  <a:close/>
                  <a:moveTo>
                    <a:pt x="158157" y="0"/>
                  </a:moveTo>
                  <a:lnTo>
                    <a:pt x="1852785" y="0"/>
                  </a:lnTo>
                  <a:cubicBezTo>
                    <a:pt x="1940133" y="0"/>
                    <a:pt x="2010942" y="70809"/>
                    <a:pt x="2010942" y="158157"/>
                  </a:cubicBezTo>
                  <a:lnTo>
                    <a:pt x="2010942" y="232693"/>
                  </a:lnTo>
                  <a:cubicBezTo>
                    <a:pt x="2010942" y="320041"/>
                    <a:pt x="1940133" y="390850"/>
                    <a:pt x="1852785" y="390850"/>
                  </a:cubicBezTo>
                  <a:lnTo>
                    <a:pt x="158157" y="390850"/>
                  </a:lnTo>
                  <a:cubicBezTo>
                    <a:pt x="70809" y="390850"/>
                    <a:pt x="0" y="320041"/>
                    <a:pt x="0" y="232693"/>
                  </a:cubicBezTo>
                  <a:lnTo>
                    <a:pt x="0" y="158157"/>
                  </a:lnTo>
                  <a:cubicBezTo>
                    <a:pt x="0" y="70809"/>
                    <a:pt x="70809" y="0"/>
                    <a:pt x="15815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6200000">
              <a:off x="-552107" y="4145164"/>
              <a:ext cx="2025240" cy="14699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 rot="18900000" flipH="1" flipV="1">
              <a:off x="10650135" y="1220987"/>
              <a:ext cx="493145" cy="1156161"/>
            </a:xfrm>
            <a:custGeom>
              <a:avLst/>
              <a:gdLst>
                <a:gd name="connsiteX0" fmla="*/ 0 w 523897"/>
                <a:gd name="connsiteY0" fmla="*/ 0 h 1228258"/>
                <a:gd name="connsiteX1" fmla="*/ 460094 w 523897"/>
                <a:gd name="connsiteY1" fmla="*/ 460093 h 1228258"/>
                <a:gd name="connsiteX2" fmla="*/ 460094 w 523897"/>
                <a:gd name="connsiteY2" fmla="*/ 768164 h 1228258"/>
                <a:gd name="connsiteX3" fmla="*/ 0 w 523897"/>
                <a:gd name="connsiteY3" fmla="*/ 1228258 h 1228258"/>
                <a:gd name="connsiteX4" fmla="*/ 0 w 523897"/>
                <a:gd name="connsiteY4" fmla="*/ 0 h 12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897" h="1228258">
                  <a:moveTo>
                    <a:pt x="0" y="0"/>
                  </a:moveTo>
                  <a:lnTo>
                    <a:pt x="460094" y="460093"/>
                  </a:lnTo>
                  <a:cubicBezTo>
                    <a:pt x="545165" y="545165"/>
                    <a:pt x="545165" y="683093"/>
                    <a:pt x="460094" y="768164"/>
                  </a:cubicBezTo>
                  <a:lnTo>
                    <a:pt x="0" y="1228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1498052" y="2367371"/>
            <a:ext cx="2563994" cy="332990"/>
          </a:xfrm>
          <a:prstGeom prst="roundRect">
            <a:avLst>
              <a:gd name="adj" fmla="val 50000"/>
            </a:avLst>
          </a:prstGeom>
          <a:solidFill>
            <a:srgbClr val="DA513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dirty="0">
                <a:solidFill>
                  <a:schemeClr val="bg1"/>
                </a:solidFill>
                <a:latin typeface="210 썸타임 L" panose="02020603020101020101" pitchFamily="18" charset="-127"/>
                <a:ea typeface="210 썸타임 L" panose="02020603020101020101" pitchFamily="18" charset="-127"/>
              </a:rPr>
              <a:t>졸업작품 </a:t>
            </a:r>
            <a:r>
              <a:rPr lang="en-US" altLang="ko-KR" sz="1600" dirty="0">
                <a:solidFill>
                  <a:schemeClr val="bg1"/>
                </a:solidFill>
                <a:latin typeface="210 썸타임 L" panose="02020603020101020101" pitchFamily="18" charset="-127"/>
                <a:ea typeface="210 썸타임 L" panose="02020603020101020101" pitchFamily="18" charset="-127"/>
              </a:rPr>
              <a:t>GitHub </a:t>
            </a:r>
            <a:r>
              <a:rPr lang="ko-KR" altLang="en-US" sz="1600" dirty="0">
                <a:solidFill>
                  <a:schemeClr val="bg1"/>
                </a:solidFill>
                <a:latin typeface="210 썸타임 L" panose="02020603020101020101" pitchFamily="18" charset="-127"/>
                <a:ea typeface="210 썸타임 L" panose="02020603020101020101" pitchFamily="18" charset="-127"/>
              </a:rPr>
              <a:t>주소</a:t>
            </a:r>
            <a:endParaRPr lang="en-US" altLang="ko-KR" sz="1600" dirty="0">
              <a:solidFill>
                <a:schemeClr val="bg1"/>
              </a:solidFill>
              <a:latin typeface="210 썸타임 L" panose="02020603020101020101" pitchFamily="18" charset="-127"/>
              <a:ea typeface="210 썸타임 L" panose="02020603020101020101" pitchFamily="18" charset="-127"/>
            </a:endParaRPr>
          </a:p>
        </p:txBody>
      </p:sp>
      <p:sp>
        <p:nvSpPr>
          <p:cNvPr id="24" name="TextBox 23">
            <a:hlinkClick r:id="rId2"/>
          </p:cNvPr>
          <p:cNvSpPr txBox="1"/>
          <p:nvPr/>
        </p:nvSpPr>
        <p:spPr>
          <a:xfrm>
            <a:off x="1618686" y="2904647"/>
            <a:ext cx="6837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https://github.com/kbw1101/SmartReptileCage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500306" y="3630446"/>
            <a:ext cx="2561740" cy="332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dirty="0" err="1">
                <a:solidFill>
                  <a:schemeClr val="bg1"/>
                </a:solidFill>
                <a:latin typeface="210 썸타임 L" panose="02020603020101020101" pitchFamily="18" charset="-127"/>
                <a:ea typeface="210 썸타임 L" panose="02020603020101020101" pitchFamily="18" charset="-127"/>
              </a:rPr>
              <a:t>팀원별</a:t>
            </a:r>
            <a:r>
              <a:rPr lang="ko-KR" altLang="en-US" dirty="0">
                <a:solidFill>
                  <a:schemeClr val="bg1"/>
                </a:solidFill>
                <a:latin typeface="210 썸타임 L" panose="02020603020101020101" pitchFamily="18" charset="-127"/>
                <a:ea typeface="210 썸타임 L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210 썸타임 L" panose="02020603020101020101" pitchFamily="18" charset="-127"/>
                <a:ea typeface="210 썸타임 L" panose="02020603020101020101" pitchFamily="18" charset="-127"/>
              </a:rPr>
              <a:t>GibHub</a:t>
            </a:r>
            <a:r>
              <a:rPr lang="en-US" altLang="ko-KR" dirty="0">
                <a:solidFill>
                  <a:schemeClr val="bg1"/>
                </a:solidFill>
                <a:latin typeface="210 썸타임 L" panose="02020603020101020101" pitchFamily="18" charset="-127"/>
                <a:ea typeface="210 썸타임 L" panose="02020603020101020101" pitchFamily="18" charset="-127"/>
              </a:rPr>
              <a:t> ID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9190" y="4150441"/>
            <a:ext cx="17283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팀장 </a:t>
            </a:r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김병욱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ID : kbw1101</a:t>
            </a:r>
          </a:p>
          <a:p>
            <a:pPr lvl="1"/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lvl="1"/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lvl="1"/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lvl="1"/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0039" y="4757302"/>
            <a:ext cx="17219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김진하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ID : jinhak94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이지혜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ID : </a:t>
            </a:r>
            <a:r>
              <a:rPr lang="en-US" altLang="ko-KR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ekfhdwld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한다예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ID : </a:t>
            </a:r>
            <a:r>
              <a:rPr lang="en-US" altLang="ko-KR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dayeda</a:t>
            </a:r>
            <a:endParaRPr lang="en-US" altLang="ko-KR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cxnSp>
        <p:nvCxnSpPr>
          <p:cNvPr id="27" name="직선 연결선 26"/>
          <p:cNvCxnSpPr>
            <a:cxnSpLocks/>
          </p:cNvCxnSpPr>
          <p:nvPr/>
        </p:nvCxnSpPr>
        <p:spPr>
          <a:xfrm>
            <a:off x="490747" y="900761"/>
            <a:ext cx="742389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873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06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개발 방법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6694" y="1915605"/>
            <a:ext cx="41937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Android Studio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를 이용한 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APP 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구현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Apache Tomcat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을 이용한 서버 구축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JDBC API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를 이용한 데이터베이스 연동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MySQL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을 이용한 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DB 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구축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490747" y="900761"/>
            <a:ext cx="742389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701" y="1920560"/>
            <a:ext cx="47211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클래식 블루투스 서버 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클라이언트를 이용해 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</a:t>
            </a:r>
            <a:r>
              <a:rPr lang="ko-KR" altLang="en-US" sz="2000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라즈베리파이에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명령 데이터 전송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Google Map API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를 사용해서 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도마뱀 병원의 위치 표시 및 가까운 병원 탐색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블루투스를 이용하여 와이파이 연결 설정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Tensorflow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를 이용한 도마뱀 활동 정보 기록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072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 도형 61"/>
          <p:cNvSpPr/>
          <p:nvPr/>
        </p:nvSpPr>
        <p:spPr>
          <a:xfrm flipH="1">
            <a:off x="0" y="0"/>
            <a:ext cx="12192000" cy="6858000"/>
          </a:xfrm>
          <a:prstGeom prst="corner">
            <a:avLst>
              <a:gd name="adj1" fmla="val 13937"/>
              <a:gd name="adj2" fmla="val 34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10719" y="6037050"/>
            <a:ext cx="722692" cy="69094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510719" y="5485505"/>
            <a:ext cx="8640000" cy="0"/>
          </a:xfrm>
          <a:prstGeom prst="line">
            <a:avLst/>
          </a:prstGeom>
          <a:ln w="38100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10719" y="5485505"/>
            <a:ext cx="5400000" cy="0"/>
          </a:xfrm>
          <a:prstGeom prst="line">
            <a:avLst/>
          </a:prstGeom>
          <a:ln w="3810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518685" y="5627247"/>
            <a:ext cx="415910" cy="175612"/>
            <a:chOff x="518685" y="5627247"/>
            <a:chExt cx="415910" cy="175612"/>
          </a:xfrm>
        </p:grpSpPr>
        <p:sp>
          <p:nvSpPr>
            <p:cNvPr id="16" name="이등변 삼각형 15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0651671" y="727220"/>
            <a:ext cx="1576472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PLAY LIST 1</a:t>
            </a: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블루투스 연결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898144" y="1658139"/>
            <a:ext cx="717384" cy="452167"/>
          </a:xfrm>
          <a:prstGeom prst="rect">
            <a:avLst/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142268" y="1761576"/>
            <a:ext cx="241662" cy="241662"/>
            <a:chOff x="10615528" y="-653143"/>
            <a:chExt cx="478972" cy="478972"/>
          </a:xfrm>
        </p:grpSpPr>
        <p:sp>
          <p:nvSpPr>
            <p:cNvPr id="54" name="타원 53"/>
            <p:cNvSpPr/>
            <p:nvPr/>
          </p:nvSpPr>
          <p:spPr>
            <a:xfrm>
              <a:off x="10615528" y="-653143"/>
              <a:ext cx="478972" cy="478972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55" name="이등변 삼각형 54"/>
            <p:cNvSpPr/>
            <p:nvPr/>
          </p:nvSpPr>
          <p:spPr>
            <a:xfrm rot="5400000">
              <a:off x="10767208" y="-489352"/>
              <a:ext cx="175612" cy="15139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10651671" y="1625558"/>
            <a:ext cx="1576472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PLAY LIST 2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스트리밍 기능 구현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0651671" y="2552177"/>
            <a:ext cx="1576472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PLAY LIST 3</a:t>
            </a: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온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습도 기능 구현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0651671" y="3488218"/>
            <a:ext cx="1576472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PLAY LIST 4</a:t>
            </a: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병원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GPS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기능 구현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0651671" y="4452545"/>
            <a:ext cx="1576472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PLAY LIST 5</a:t>
            </a:r>
          </a:p>
          <a:p>
            <a:pPr lvl="0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영상처리 기능 구현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9898144" y="147798"/>
            <a:ext cx="2160506" cy="30936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Presentation </a:t>
            </a:r>
            <a:r>
              <a:rPr lang="ko-KR" altLang="en-US" sz="1100" b="1" dirty="0"/>
              <a:t>목록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9896016" y="4510473"/>
            <a:ext cx="717384" cy="452167"/>
          </a:xfrm>
          <a:prstGeom prst="rect">
            <a:avLst/>
          </a:prstGeom>
          <a:solidFill>
            <a:srgbClr val="27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140163" y="4613910"/>
            <a:ext cx="241663" cy="241663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10222780" y="4673523"/>
            <a:ext cx="76384" cy="126304"/>
            <a:chOff x="518685" y="5639358"/>
            <a:chExt cx="92275" cy="152581"/>
          </a:xfrm>
          <a:solidFill>
            <a:schemeClr val="bg1"/>
          </a:solidFill>
        </p:grpSpPr>
        <p:sp>
          <p:nvSpPr>
            <p:cNvPr id="92" name="모서리가 둥근 직사각형 91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9893888" y="3552639"/>
            <a:ext cx="717384" cy="452167"/>
          </a:xfrm>
          <a:prstGeom prst="rect">
            <a:avLst/>
          </a:prstGeom>
          <a:solidFill>
            <a:srgbClr val="27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10138035" y="3656076"/>
            <a:ext cx="241663" cy="241663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10220652" y="3715689"/>
            <a:ext cx="76384" cy="126304"/>
            <a:chOff x="518685" y="5639358"/>
            <a:chExt cx="92275" cy="152581"/>
          </a:xfrm>
          <a:solidFill>
            <a:schemeClr val="bg1"/>
          </a:solidFill>
        </p:grpSpPr>
        <p:sp>
          <p:nvSpPr>
            <p:cNvPr id="97" name="모서리가 둥근 직사각형 96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9891760" y="2604237"/>
            <a:ext cx="717384" cy="452167"/>
          </a:xfrm>
          <a:prstGeom prst="rect">
            <a:avLst/>
          </a:prstGeom>
          <a:solidFill>
            <a:srgbClr val="27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10135907" y="2707674"/>
            <a:ext cx="241663" cy="241663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10218524" y="2767287"/>
            <a:ext cx="76384" cy="126304"/>
            <a:chOff x="518685" y="5639358"/>
            <a:chExt cx="92275" cy="152581"/>
          </a:xfrm>
          <a:solidFill>
            <a:schemeClr val="bg1"/>
          </a:solidFill>
        </p:grpSpPr>
        <p:sp>
          <p:nvSpPr>
            <p:cNvPr id="102" name="모서리가 둥근 직사각형 101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sp>
        <p:nvSpPr>
          <p:cNvPr id="109" name="직사각형 108"/>
          <p:cNvSpPr/>
          <p:nvPr/>
        </p:nvSpPr>
        <p:spPr>
          <a:xfrm>
            <a:off x="9887504" y="792266"/>
            <a:ext cx="717384" cy="452167"/>
          </a:xfrm>
          <a:prstGeom prst="rect">
            <a:avLst/>
          </a:prstGeom>
          <a:solidFill>
            <a:srgbClr val="27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131651" y="895703"/>
            <a:ext cx="241663" cy="241663"/>
          </a:xfrm>
          <a:prstGeom prst="ellipse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10214268" y="955316"/>
            <a:ext cx="76384" cy="126304"/>
            <a:chOff x="518685" y="5639358"/>
            <a:chExt cx="92275" cy="152581"/>
          </a:xfrm>
          <a:solidFill>
            <a:schemeClr val="bg1"/>
          </a:solidFill>
        </p:grpSpPr>
        <p:sp>
          <p:nvSpPr>
            <p:cNvPr id="112" name="모서리가 둥근 직사각형 111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356623" y="5866450"/>
            <a:ext cx="34403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3600" kern="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07. </a:t>
            </a:r>
            <a:r>
              <a:rPr lang="ko-KR" altLang="en-US" sz="3600" kern="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데모 환경 설계</a:t>
            </a:r>
            <a:endParaRPr lang="en-US" altLang="ko-KR" sz="1200" kern="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2" y="6118880"/>
            <a:ext cx="497626" cy="527288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382989" y="223851"/>
            <a:ext cx="1947268" cy="461665"/>
            <a:chOff x="7333428" y="1394575"/>
            <a:chExt cx="1947268" cy="46166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9923AE-67C1-48A0-8703-8E5107EA42AC}"/>
                </a:ext>
              </a:extLst>
            </p:cNvPr>
            <p:cNvSpPr txBox="1"/>
            <p:nvPr/>
          </p:nvSpPr>
          <p:spPr>
            <a:xfrm>
              <a:off x="7773339" y="1394575"/>
              <a:ext cx="1095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준비사항</a:t>
              </a:r>
            </a:p>
          </p:txBody>
        </p:sp>
        <p:sp>
          <p:nvSpPr>
            <p:cNvPr id="45" name="왼쪽 대괄호 44">
              <a:extLst>
                <a:ext uri="{FF2B5EF4-FFF2-40B4-BE49-F238E27FC236}">
                  <a16:creationId xmlns:a16="http://schemas.microsoft.com/office/drawing/2014/main" id="{385B47B1-9DDD-46BC-8494-29089EABA36B}"/>
                </a:ext>
              </a:extLst>
            </p:cNvPr>
            <p:cNvSpPr/>
            <p:nvPr/>
          </p:nvSpPr>
          <p:spPr>
            <a:xfrm>
              <a:off x="7333428" y="1467552"/>
              <a:ext cx="89754" cy="324292"/>
            </a:xfrm>
            <a:prstGeom prst="leftBracket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latin typeface="210 스톤에이지 R" panose="02020603020101020101" pitchFamily="18" charset="-127"/>
                <a:ea typeface="210 스톤에이지 R" panose="02020603020101020101" pitchFamily="18" charset="-127"/>
              </a:endParaRPr>
            </a:p>
          </p:txBody>
        </p:sp>
        <p:sp>
          <p:nvSpPr>
            <p:cNvPr id="46" name="왼쪽 대괄호 45">
              <a:extLst>
                <a:ext uri="{FF2B5EF4-FFF2-40B4-BE49-F238E27FC236}">
                  <a16:creationId xmlns:a16="http://schemas.microsoft.com/office/drawing/2014/main" id="{C2964119-26CE-4857-91D8-A386F734AA04}"/>
                </a:ext>
              </a:extLst>
            </p:cNvPr>
            <p:cNvSpPr/>
            <p:nvPr/>
          </p:nvSpPr>
          <p:spPr>
            <a:xfrm flipH="1">
              <a:off x="9190942" y="1464073"/>
              <a:ext cx="89754" cy="331250"/>
            </a:xfrm>
            <a:prstGeom prst="leftBracket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latin typeface="210 스톤에이지 R" panose="02020603020101020101" pitchFamily="18" charset="-127"/>
                <a:ea typeface="210 스톤에이지 R" panose="0202060302010102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34595" y="792266"/>
            <a:ext cx="470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사육장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안드로이드폰 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API26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버전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서버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DBMS</a:t>
            </a:r>
            <a:endParaRPr lang="ko-KR" altLang="en-US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82989" y="1477782"/>
            <a:ext cx="1947268" cy="461665"/>
            <a:chOff x="7333428" y="1394575"/>
            <a:chExt cx="1947268" cy="4616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9923AE-67C1-48A0-8703-8E5107EA42AC}"/>
                </a:ext>
              </a:extLst>
            </p:cNvPr>
            <p:cNvSpPr txBox="1"/>
            <p:nvPr/>
          </p:nvSpPr>
          <p:spPr>
            <a:xfrm>
              <a:off x="7725813" y="1394575"/>
              <a:ext cx="1162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데모 시연</a:t>
              </a:r>
            </a:p>
          </p:txBody>
        </p:sp>
        <p:sp>
          <p:nvSpPr>
            <p:cNvPr id="50" name="왼쪽 대괄호 49">
              <a:extLst>
                <a:ext uri="{FF2B5EF4-FFF2-40B4-BE49-F238E27FC236}">
                  <a16:creationId xmlns:a16="http://schemas.microsoft.com/office/drawing/2014/main" id="{385B47B1-9DDD-46BC-8494-29089EABA36B}"/>
                </a:ext>
              </a:extLst>
            </p:cNvPr>
            <p:cNvSpPr/>
            <p:nvPr/>
          </p:nvSpPr>
          <p:spPr>
            <a:xfrm>
              <a:off x="7333428" y="1467552"/>
              <a:ext cx="89754" cy="324292"/>
            </a:xfrm>
            <a:prstGeom prst="leftBracket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latin typeface="210 스톤에이지 R" panose="02020603020101020101" pitchFamily="18" charset="-127"/>
                <a:ea typeface="210 스톤에이지 R" panose="02020603020101020101" pitchFamily="18" charset="-127"/>
              </a:endParaRPr>
            </a:p>
          </p:txBody>
        </p:sp>
        <p:sp>
          <p:nvSpPr>
            <p:cNvPr id="56" name="왼쪽 대괄호 55">
              <a:extLst>
                <a:ext uri="{FF2B5EF4-FFF2-40B4-BE49-F238E27FC236}">
                  <a16:creationId xmlns:a16="http://schemas.microsoft.com/office/drawing/2014/main" id="{C2964119-26CE-4857-91D8-A386F734AA04}"/>
                </a:ext>
              </a:extLst>
            </p:cNvPr>
            <p:cNvSpPr/>
            <p:nvPr/>
          </p:nvSpPr>
          <p:spPr>
            <a:xfrm flipH="1">
              <a:off x="9190942" y="1464073"/>
              <a:ext cx="89754" cy="331250"/>
            </a:xfrm>
            <a:prstGeom prst="leftBracket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latin typeface="210 스톤에이지 R" panose="02020603020101020101" pitchFamily="18" charset="-127"/>
                <a:ea typeface="210 스톤에이지 R" panose="02020603020101020101" pitchFamily="18" charset="-127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22900" y="2231300"/>
            <a:ext cx="8509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사전 촬영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도마뱀의 활동량을 알 수 있는 그래프는 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DB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 있어야 하기 때문에 미리 영상을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         촬영하여 시연하도록 하겠습니다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5374" y="3056404"/>
            <a:ext cx="8571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현장 시연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 </a:t>
            </a:r>
            <a:r>
              <a:rPr lang="en-US" altLang="ko-KR" sz="2000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Tensorflow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를 이용한 도마뱀의 인식과 실시간 스트리밍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활동반경을 보여주는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           시연과 앱을 통한 여러가지 기능</a:t>
            </a:r>
          </a:p>
        </p:txBody>
      </p:sp>
    </p:spTree>
    <p:extLst>
      <p:ext uri="{BB962C8B-B14F-4D97-AF65-F5344CB8AC3E}">
        <p14:creationId xmlns:p14="http://schemas.microsoft.com/office/powerpoint/2010/main" val="1755973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08</a:t>
            </a:r>
            <a:endParaRPr lang="ko-KR" altLang="en-US" sz="26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876501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업무 분담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851721"/>
              </p:ext>
            </p:extLst>
          </p:nvPr>
        </p:nvGraphicFramePr>
        <p:xfrm>
          <a:off x="1344014" y="1722372"/>
          <a:ext cx="9717688" cy="43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64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6437">
                  <a:extLst>
                    <a:ext uri="{9D8B030D-6E8A-4147-A177-3AD203B41FA5}">
                      <a16:colId xmlns:a16="http://schemas.microsoft.com/office/drawing/2014/main" val="1641096308"/>
                    </a:ext>
                  </a:extLst>
                </a:gridCol>
              </a:tblGrid>
              <a:tr h="6515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김병욱</a:t>
                      </a:r>
                      <a:endParaRPr lang="en-US" altLang="ko-KR" sz="3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김진하</a:t>
                      </a:r>
                      <a:endParaRPr lang="en-US" altLang="ko-KR" sz="3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이지혜</a:t>
                      </a:r>
                      <a:endParaRPr lang="en-US" altLang="ko-KR" sz="3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한다예</a:t>
                      </a:r>
                      <a:endParaRPr lang="en-US" altLang="ko-KR" sz="3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자료수집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영상처리 기술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영상 분석 알고리즘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모듈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도마뱀 행동 패턴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&amp; 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    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습성 조사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영상처리 기술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영상 분석 알고리즘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모듈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도마뱀 행동 패턴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&amp; 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     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습성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조사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설계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라즈베리파이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모듈 연동 설계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데이터베이스 설계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오픈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CV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알고리즘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적용 범위 설계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도마뱀 특성에 맞춘 행동 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인식 과정 설계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구현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영상 처리를 통한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    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도마뱀 건강 관리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server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database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    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연동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Server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application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연동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Server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와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    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Rasberry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 PI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연동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Cage automation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Server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와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Raspberry PI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연동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Cage automation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765970"/>
                  </a:ext>
                </a:extLst>
              </a:tr>
              <a:tr h="932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테스트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장비 작동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제어 테스트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원격 작동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제어 테스트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통합 테스트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210 데이라잇 R" panose="02020603020101020101" pitchFamily="18" charset="-127"/>
                          <a:ea typeface="210 데이라잇 R" panose="02020603020101020101" pitchFamily="18" charset="-127"/>
                        </a:rPr>
                        <a:t>유지보수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210 데이라잇 R" panose="02020603020101020101" pitchFamily="18" charset="-127"/>
                        <a:ea typeface="210 데이라잇 R" panose="0202060302010102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27439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1344012" y="1656842"/>
            <a:ext cx="9717687" cy="65529"/>
          </a:xfrm>
          <a:prstGeom prst="rect">
            <a:avLst/>
          </a:prstGeom>
          <a:solidFill>
            <a:srgbClr val="F45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/>
            <a:endParaRPr lang="en-US" altLang="ko-KR" sz="1600" b="1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1559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10</a:t>
            </a:r>
            <a:endParaRPr lang="ko-KR" altLang="en-US" sz="32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10996257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 err="1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필요기술</a:t>
            </a: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 및 참고문헌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30347" y="1359856"/>
            <a:ext cx="11328400" cy="5498144"/>
            <a:chOff x="419101" y="929520"/>
            <a:chExt cx="11328400" cy="5928480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419101" y="1066800"/>
              <a:ext cx="11328400" cy="5791200"/>
            </a:xfrm>
            <a:prstGeom prst="round2SameRect">
              <a:avLst>
                <a:gd name="adj1" fmla="val 10746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690844" y="1333500"/>
              <a:ext cx="10784914" cy="5524499"/>
            </a:xfrm>
            <a:prstGeom prst="round2SameRect">
              <a:avLst>
                <a:gd name="adj1" fmla="val 8851"/>
                <a:gd name="adj2" fmla="val 0"/>
              </a:avLst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 flipH="1">
              <a:off x="554972" y="2101952"/>
              <a:ext cx="1" cy="936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554972" y="3257528"/>
              <a:ext cx="1" cy="504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4482809" y="929520"/>
              <a:ext cx="3200983" cy="671788"/>
              <a:chOff x="1812179" y="2624361"/>
              <a:chExt cx="2010942" cy="422035"/>
            </a:xfrm>
          </p:grpSpPr>
          <p:sp>
            <p:nvSpPr>
              <p:cNvPr id="23" name="자유형 22"/>
              <p:cNvSpPr/>
              <p:nvPr/>
            </p:nvSpPr>
            <p:spPr>
              <a:xfrm>
                <a:off x="1812179" y="2655546"/>
                <a:ext cx="2010942" cy="390850"/>
              </a:xfrm>
              <a:custGeom>
                <a:avLst/>
                <a:gdLst>
                  <a:gd name="connsiteX0" fmla="*/ 194127 w 2010942"/>
                  <a:gd name="connsiteY0" fmla="*/ 63224 h 390850"/>
                  <a:gd name="connsiteX1" fmla="*/ 78052 w 2010942"/>
                  <a:gd name="connsiteY1" fmla="*/ 179299 h 390850"/>
                  <a:gd name="connsiteX2" fmla="*/ 78052 w 2010942"/>
                  <a:gd name="connsiteY2" fmla="*/ 211551 h 390850"/>
                  <a:gd name="connsiteX3" fmla="*/ 194127 w 2010942"/>
                  <a:gd name="connsiteY3" fmla="*/ 327626 h 390850"/>
                  <a:gd name="connsiteX4" fmla="*/ 1816815 w 2010942"/>
                  <a:gd name="connsiteY4" fmla="*/ 327626 h 390850"/>
                  <a:gd name="connsiteX5" fmla="*/ 1932890 w 2010942"/>
                  <a:gd name="connsiteY5" fmla="*/ 211551 h 390850"/>
                  <a:gd name="connsiteX6" fmla="*/ 1932890 w 2010942"/>
                  <a:gd name="connsiteY6" fmla="*/ 179299 h 390850"/>
                  <a:gd name="connsiteX7" fmla="*/ 1816815 w 2010942"/>
                  <a:gd name="connsiteY7" fmla="*/ 63224 h 390850"/>
                  <a:gd name="connsiteX8" fmla="*/ 158157 w 2010942"/>
                  <a:gd name="connsiteY8" fmla="*/ 0 h 390850"/>
                  <a:gd name="connsiteX9" fmla="*/ 1852785 w 2010942"/>
                  <a:gd name="connsiteY9" fmla="*/ 0 h 390850"/>
                  <a:gd name="connsiteX10" fmla="*/ 2010942 w 2010942"/>
                  <a:gd name="connsiteY10" fmla="*/ 158157 h 390850"/>
                  <a:gd name="connsiteX11" fmla="*/ 2010942 w 2010942"/>
                  <a:gd name="connsiteY11" fmla="*/ 232693 h 390850"/>
                  <a:gd name="connsiteX12" fmla="*/ 1852785 w 2010942"/>
                  <a:gd name="connsiteY12" fmla="*/ 390850 h 390850"/>
                  <a:gd name="connsiteX13" fmla="*/ 158157 w 2010942"/>
                  <a:gd name="connsiteY13" fmla="*/ 390850 h 390850"/>
                  <a:gd name="connsiteX14" fmla="*/ 0 w 2010942"/>
                  <a:gd name="connsiteY14" fmla="*/ 232693 h 390850"/>
                  <a:gd name="connsiteX15" fmla="*/ 0 w 2010942"/>
                  <a:gd name="connsiteY15" fmla="*/ 158157 h 390850"/>
                  <a:gd name="connsiteX16" fmla="*/ 158157 w 2010942"/>
                  <a:gd name="connsiteY16" fmla="*/ 0 h 3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10942" h="390850">
                    <a:moveTo>
                      <a:pt x="194127" y="63224"/>
                    </a:moveTo>
                    <a:cubicBezTo>
                      <a:pt x="130021" y="63224"/>
                      <a:pt x="78052" y="115193"/>
                      <a:pt x="78052" y="179299"/>
                    </a:cubicBezTo>
                    <a:lnTo>
                      <a:pt x="78052" y="211551"/>
                    </a:lnTo>
                    <a:cubicBezTo>
                      <a:pt x="78052" y="275657"/>
                      <a:pt x="130021" y="327626"/>
                      <a:pt x="194127" y="327626"/>
                    </a:cubicBezTo>
                    <a:lnTo>
                      <a:pt x="1816815" y="327626"/>
                    </a:lnTo>
                    <a:cubicBezTo>
                      <a:pt x="1880921" y="327626"/>
                      <a:pt x="1932890" y="275657"/>
                      <a:pt x="1932890" y="211551"/>
                    </a:cubicBezTo>
                    <a:lnTo>
                      <a:pt x="1932890" y="179299"/>
                    </a:lnTo>
                    <a:cubicBezTo>
                      <a:pt x="1932890" y="115193"/>
                      <a:pt x="1880921" y="63224"/>
                      <a:pt x="1816815" y="63224"/>
                    </a:cubicBezTo>
                    <a:close/>
                    <a:moveTo>
                      <a:pt x="158157" y="0"/>
                    </a:moveTo>
                    <a:lnTo>
                      <a:pt x="1852785" y="0"/>
                    </a:lnTo>
                    <a:cubicBezTo>
                      <a:pt x="1940133" y="0"/>
                      <a:pt x="2010942" y="70809"/>
                      <a:pt x="2010942" y="158157"/>
                    </a:cubicBezTo>
                    <a:lnTo>
                      <a:pt x="2010942" y="232693"/>
                    </a:lnTo>
                    <a:cubicBezTo>
                      <a:pt x="2010942" y="320041"/>
                      <a:pt x="1940133" y="390850"/>
                      <a:pt x="1852785" y="390850"/>
                    </a:cubicBezTo>
                    <a:lnTo>
                      <a:pt x="158157" y="390850"/>
                    </a:lnTo>
                    <a:cubicBezTo>
                      <a:pt x="70809" y="390850"/>
                      <a:pt x="0" y="320041"/>
                      <a:pt x="0" y="232693"/>
                    </a:cubicBezTo>
                    <a:lnTo>
                      <a:pt x="0" y="158157"/>
                    </a:lnTo>
                    <a:cubicBezTo>
                      <a:pt x="0" y="70809"/>
                      <a:pt x="70809" y="0"/>
                      <a:pt x="15815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129211" y="2624361"/>
                <a:ext cx="1368000" cy="9928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원호 19"/>
            <p:cNvSpPr/>
            <p:nvPr/>
          </p:nvSpPr>
          <p:spPr>
            <a:xfrm>
              <a:off x="554972" y="1200754"/>
              <a:ext cx="937278" cy="937278"/>
            </a:xfrm>
            <a:prstGeom prst="arc">
              <a:avLst>
                <a:gd name="adj1" fmla="val 10679472"/>
                <a:gd name="adj2" fmla="val 16172276"/>
              </a:avLst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/>
            <p:nvPr/>
          </p:nvCxnSpPr>
          <p:spPr>
            <a:xfrm flipH="1">
              <a:off x="11602257" y="4486806"/>
              <a:ext cx="1" cy="936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11602257" y="5642382"/>
              <a:ext cx="1" cy="5040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366033" y="2772761"/>
            <a:ext cx="33249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필요기술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Android Programming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Database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Web Programming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Web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Raspberry</a:t>
            </a:r>
          </a:p>
          <a:p>
            <a:endParaRPr lang="ko-KR" altLang="en-US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54925" y="2772761"/>
            <a:ext cx="592502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참고문헌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sz="2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뇌를 자극하는 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JSP &amp; Servlet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Python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으로 배우는 </a:t>
            </a:r>
            <a:r>
              <a:rPr lang="en-US" altLang="ko-KR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OpenCV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프로그래밍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라즈베리파이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을 이용한 </a:t>
            </a:r>
            <a:r>
              <a:rPr lang="ko-KR" altLang="en-US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사물인터넷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기초부터 실무까지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리눅스와 함께하는 </a:t>
            </a:r>
            <a:r>
              <a:rPr lang="ko-KR" altLang="en-US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라즈베리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파이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그림으로 쉽게 설명하는 안드로이드 프로그래밍 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개정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판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6996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E2A58A5-FD8E-4809-BE34-657B86B0E837}"/>
              </a:ext>
            </a:extLst>
          </p:cNvPr>
          <p:cNvSpPr txBox="1"/>
          <p:nvPr/>
        </p:nvSpPr>
        <p:spPr>
          <a:xfrm>
            <a:off x="2068247" y="2375636"/>
            <a:ext cx="8380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210 싸나이 L" panose="02020603020101020101" pitchFamily="18" charset="-127"/>
                <a:ea typeface="210 싸나이 L" panose="02020603020101020101" pitchFamily="18" charset="-127"/>
              </a:rPr>
              <a:t>감사합니다</a:t>
            </a:r>
            <a:r>
              <a:rPr lang="en-US" altLang="ko-KR" sz="7200" dirty="0">
                <a:solidFill>
                  <a:schemeClr val="bg1"/>
                </a:solidFill>
                <a:latin typeface="210 싸나이 L" panose="02020603020101020101" pitchFamily="18" charset="-127"/>
                <a:ea typeface="210 싸나이 L" panose="02020603020101020101" pitchFamily="18" charset="-127"/>
              </a:rPr>
              <a:t>.</a:t>
            </a:r>
          </a:p>
          <a:p>
            <a:pPr algn="ctr"/>
            <a:r>
              <a:rPr lang="en-US" altLang="ko-KR" sz="7200" dirty="0">
                <a:solidFill>
                  <a:schemeClr val="bg1"/>
                </a:solidFill>
                <a:latin typeface="210 싸나이 L" panose="02020603020101020101" pitchFamily="18" charset="-127"/>
                <a:ea typeface="210 싸나이 L" panose="02020603020101020101" pitchFamily="18" charset="-127"/>
              </a:rPr>
              <a:t>Q&amp;A          </a:t>
            </a:r>
            <a:endParaRPr lang="ko-KR" altLang="en-US" sz="7200" dirty="0">
              <a:solidFill>
                <a:schemeClr val="bg1"/>
              </a:solidFill>
              <a:latin typeface="210 싸나이 L" panose="02020603020101020101" pitchFamily="18" charset="-127"/>
              <a:ea typeface="210 싸나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59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01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197813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종합 설계 개요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90747" y="1551354"/>
            <a:ext cx="11268000" cy="5306646"/>
            <a:chOff x="387018" y="812800"/>
            <a:chExt cx="11427611" cy="6045199"/>
          </a:xfrm>
        </p:grpSpPr>
        <p:sp>
          <p:nvSpPr>
            <p:cNvPr id="29" name="양쪽 모서리가 둥근 사각형 28"/>
            <p:cNvSpPr/>
            <p:nvPr/>
          </p:nvSpPr>
          <p:spPr>
            <a:xfrm>
              <a:off x="471285" y="812800"/>
              <a:ext cx="11343344" cy="6045199"/>
            </a:xfrm>
            <a:prstGeom prst="round2SameRect">
              <a:avLst>
                <a:gd name="adj1" fmla="val 488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711200" y="1196900"/>
              <a:ext cx="10778151" cy="5661099"/>
            </a:xfrm>
            <a:custGeom>
              <a:avLst/>
              <a:gdLst>
                <a:gd name="connsiteX0" fmla="*/ 217839 w 10778151"/>
                <a:gd name="connsiteY0" fmla="*/ 0 h 5661099"/>
                <a:gd name="connsiteX1" fmla="*/ 9930519 w 10778151"/>
                <a:gd name="connsiteY1" fmla="*/ 0 h 5661099"/>
                <a:gd name="connsiteX2" fmla="*/ 10778151 w 10778151"/>
                <a:gd name="connsiteY2" fmla="*/ 847632 h 5661099"/>
                <a:gd name="connsiteX3" fmla="*/ 10778151 w 10778151"/>
                <a:gd name="connsiteY3" fmla="*/ 5661099 h 5661099"/>
                <a:gd name="connsiteX4" fmla="*/ 0 w 10778151"/>
                <a:gd name="connsiteY4" fmla="*/ 5661099 h 5661099"/>
                <a:gd name="connsiteX5" fmla="*/ 0 w 10778151"/>
                <a:gd name="connsiteY5" fmla="*/ 217839 h 5661099"/>
                <a:gd name="connsiteX6" fmla="*/ 217839 w 10778151"/>
                <a:gd name="connsiteY6" fmla="*/ 0 h 566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78151" h="5661099">
                  <a:moveTo>
                    <a:pt x="217839" y="0"/>
                  </a:moveTo>
                  <a:lnTo>
                    <a:pt x="9930519" y="0"/>
                  </a:lnTo>
                  <a:lnTo>
                    <a:pt x="10778151" y="847632"/>
                  </a:lnTo>
                  <a:lnTo>
                    <a:pt x="10778151" y="5661099"/>
                  </a:lnTo>
                  <a:lnTo>
                    <a:pt x="0" y="5661099"/>
                  </a:lnTo>
                  <a:lnTo>
                    <a:pt x="0" y="217839"/>
                  </a:lnTo>
                  <a:cubicBezTo>
                    <a:pt x="0" y="97530"/>
                    <a:pt x="97530" y="0"/>
                    <a:pt x="21783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 rot="5400000">
              <a:off x="10467568" y="1537956"/>
              <a:ext cx="1678341" cy="692845"/>
            </a:xfrm>
            <a:custGeom>
              <a:avLst/>
              <a:gdLst>
                <a:gd name="connsiteX0" fmla="*/ 180190 w 1133678"/>
                <a:gd name="connsiteY0" fmla="*/ 0 h 468000"/>
                <a:gd name="connsiteX1" fmla="*/ 1133678 w 1133678"/>
                <a:gd name="connsiteY1" fmla="*/ 0 h 468000"/>
                <a:gd name="connsiteX2" fmla="*/ 1133678 w 1133678"/>
                <a:gd name="connsiteY2" fmla="*/ 21775 h 468000"/>
                <a:gd name="connsiteX3" fmla="*/ 181605 w 1133678"/>
                <a:gd name="connsiteY3" fmla="*/ 21775 h 468000"/>
                <a:gd name="connsiteX4" fmla="*/ 20479 w 1133678"/>
                <a:gd name="connsiteY4" fmla="*/ 182901 h 468000"/>
                <a:gd name="connsiteX5" fmla="*/ 20479 w 1133678"/>
                <a:gd name="connsiteY5" fmla="*/ 468000 h 468000"/>
                <a:gd name="connsiteX6" fmla="*/ 0 w 1133678"/>
                <a:gd name="connsiteY6" fmla="*/ 468000 h 468000"/>
                <a:gd name="connsiteX7" fmla="*/ 0 w 1133678"/>
                <a:gd name="connsiteY7" fmla="*/ 180190 h 468000"/>
                <a:gd name="connsiteX8" fmla="*/ 180190 w 1133678"/>
                <a:gd name="connsiteY8" fmla="*/ 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678" h="468000">
                  <a:moveTo>
                    <a:pt x="180190" y="0"/>
                  </a:moveTo>
                  <a:lnTo>
                    <a:pt x="1133678" y="0"/>
                  </a:lnTo>
                  <a:lnTo>
                    <a:pt x="1133678" y="21775"/>
                  </a:lnTo>
                  <a:lnTo>
                    <a:pt x="181605" y="21775"/>
                  </a:lnTo>
                  <a:cubicBezTo>
                    <a:pt x="92618" y="21775"/>
                    <a:pt x="20479" y="93914"/>
                    <a:pt x="20479" y="182901"/>
                  </a:cubicBezTo>
                  <a:lnTo>
                    <a:pt x="20479" y="468000"/>
                  </a:lnTo>
                  <a:lnTo>
                    <a:pt x="0" y="468000"/>
                  </a:lnTo>
                  <a:lnTo>
                    <a:pt x="0" y="180190"/>
                  </a:lnTo>
                  <a:cubicBezTo>
                    <a:pt x="0" y="80674"/>
                    <a:pt x="80674" y="0"/>
                    <a:pt x="18019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 rot="16200000" flipH="1">
              <a:off x="8104483" y="352364"/>
              <a:ext cx="1" cy="138569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16200000" flipH="1">
              <a:off x="9495468" y="672138"/>
              <a:ext cx="1" cy="74614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자유형 33"/>
            <p:cNvSpPr/>
            <p:nvPr/>
          </p:nvSpPr>
          <p:spPr>
            <a:xfrm rot="16200000">
              <a:off x="-766038" y="3922773"/>
              <a:ext cx="2977077" cy="578630"/>
            </a:xfrm>
            <a:custGeom>
              <a:avLst/>
              <a:gdLst>
                <a:gd name="connsiteX0" fmla="*/ 194127 w 2010942"/>
                <a:gd name="connsiteY0" fmla="*/ 63224 h 390850"/>
                <a:gd name="connsiteX1" fmla="*/ 78052 w 2010942"/>
                <a:gd name="connsiteY1" fmla="*/ 179299 h 390850"/>
                <a:gd name="connsiteX2" fmla="*/ 78052 w 2010942"/>
                <a:gd name="connsiteY2" fmla="*/ 211551 h 390850"/>
                <a:gd name="connsiteX3" fmla="*/ 194127 w 2010942"/>
                <a:gd name="connsiteY3" fmla="*/ 327626 h 390850"/>
                <a:gd name="connsiteX4" fmla="*/ 1816815 w 2010942"/>
                <a:gd name="connsiteY4" fmla="*/ 327626 h 390850"/>
                <a:gd name="connsiteX5" fmla="*/ 1932890 w 2010942"/>
                <a:gd name="connsiteY5" fmla="*/ 211551 h 390850"/>
                <a:gd name="connsiteX6" fmla="*/ 1932890 w 2010942"/>
                <a:gd name="connsiteY6" fmla="*/ 179299 h 390850"/>
                <a:gd name="connsiteX7" fmla="*/ 1816815 w 2010942"/>
                <a:gd name="connsiteY7" fmla="*/ 63224 h 390850"/>
                <a:gd name="connsiteX8" fmla="*/ 158157 w 2010942"/>
                <a:gd name="connsiteY8" fmla="*/ 0 h 390850"/>
                <a:gd name="connsiteX9" fmla="*/ 1852785 w 2010942"/>
                <a:gd name="connsiteY9" fmla="*/ 0 h 390850"/>
                <a:gd name="connsiteX10" fmla="*/ 2010942 w 2010942"/>
                <a:gd name="connsiteY10" fmla="*/ 158157 h 390850"/>
                <a:gd name="connsiteX11" fmla="*/ 2010942 w 2010942"/>
                <a:gd name="connsiteY11" fmla="*/ 232693 h 390850"/>
                <a:gd name="connsiteX12" fmla="*/ 1852785 w 2010942"/>
                <a:gd name="connsiteY12" fmla="*/ 390850 h 390850"/>
                <a:gd name="connsiteX13" fmla="*/ 158157 w 2010942"/>
                <a:gd name="connsiteY13" fmla="*/ 390850 h 390850"/>
                <a:gd name="connsiteX14" fmla="*/ 0 w 2010942"/>
                <a:gd name="connsiteY14" fmla="*/ 232693 h 390850"/>
                <a:gd name="connsiteX15" fmla="*/ 0 w 2010942"/>
                <a:gd name="connsiteY15" fmla="*/ 158157 h 390850"/>
                <a:gd name="connsiteX16" fmla="*/ 158157 w 2010942"/>
                <a:gd name="connsiteY16" fmla="*/ 0 h 3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0942" h="390850">
                  <a:moveTo>
                    <a:pt x="194127" y="63224"/>
                  </a:moveTo>
                  <a:cubicBezTo>
                    <a:pt x="130021" y="63224"/>
                    <a:pt x="78052" y="115193"/>
                    <a:pt x="78052" y="179299"/>
                  </a:cubicBezTo>
                  <a:lnTo>
                    <a:pt x="78052" y="211551"/>
                  </a:lnTo>
                  <a:cubicBezTo>
                    <a:pt x="78052" y="275657"/>
                    <a:pt x="130021" y="327626"/>
                    <a:pt x="194127" y="327626"/>
                  </a:cubicBezTo>
                  <a:lnTo>
                    <a:pt x="1816815" y="327626"/>
                  </a:lnTo>
                  <a:cubicBezTo>
                    <a:pt x="1880921" y="327626"/>
                    <a:pt x="1932890" y="275657"/>
                    <a:pt x="1932890" y="211551"/>
                  </a:cubicBezTo>
                  <a:lnTo>
                    <a:pt x="1932890" y="179299"/>
                  </a:lnTo>
                  <a:cubicBezTo>
                    <a:pt x="1932890" y="115193"/>
                    <a:pt x="1880921" y="63224"/>
                    <a:pt x="1816815" y="63224"/>
                  </a:cubicBezTo>
                  <a:close/>
                  <a:moveTo>
                    <a:pt x="158157" y="0"/>
                  </a:moveTo>
                  <a:lnTo>
                    <a:pt x="1852785" y="0"/>
                  </a:lnTo>
                  <a:cubicBezTo>
                    <a:pt x="1940133" y="0"/>
                    <a:pt x="2010942" y="70809"/>
                    <a:pt x="2010942" y="158157"/>
                  </a:cubicBezTo>
                  <a:lnTo>
                    <a:pt x="2010942" y="232693"/>
                  </a:lnTo>
                  <a:cubicBezTo>
                    <a:pt x="2010942" y="320041"/>
                    <a:pt x="1940133" y="390850"/>
                    <a:pt x="1852785" y="390850"/>
                  </a:cubicBezTo>
                  <a:lnTo>
                    <a:pt x="158157" y="390850"/>
                  </a:lnTo>
                  <a:cubicBezTo>
                    <a:pt x="70809" y="390850"/>
                    <a:pt x="0" y="320041"/>
                    <a:pt x="0" y="232693"/>
                  </a:cubicBezTo>
                  <a:lnTo>
                    <a:pt x="0" y="158157"/>
                  </a:lnTo>
                  <a:cubicBezTo>
                    <a:pt x="0" y="70809"/>
                    <a:pt x="70809" y="0"/>
                    <a:pt x="15815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16200000">
              <a:off x="-552107" y="4145164"/>
              <a:ext cx="2025240" cy="14699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rot="18900000" flipH="1" flipV="1">
              <a:off x="10650135" y="1220987"/>
              <a:ext cx="493145" cy="1156161"/>
            </a:xfrm>
            <a:custGeom>
              <a:avLst/>
              <a:gdLst>
                <a:gd name="connsiteX0" fmla="*/ 0 w 523897"/>
                <a:gd name="connsiteY0" fmla="*/ 0 h 1228258"/>
                <a:gd name="connsiteX1" fmla="*/ 460094 w 523897"/>
                <a:gd name="connsiteY1" fmla="*/ 460093 h 1228258"/>
                <a:gd name="connsiteX2" fmla="*/ 460094 w 523897"/>
                <a:gd name="connsiteY2" fmla="*/ 768164 h 1228258"/>
                <a:gd name="connsiteX3" fmla="*/ 0 w 523897"/>
                <a:gd name="connsiteY3" fmla="*/ 1228258 h 1228258"/>
                <a:gd name="connsiteX4" fmla="*/ 0 w 523897"/>
                <a:gd name="connsiteY4" fmla="*/ 0 h 12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897" h="1228258">
                  <a:moveTo>
                    <a:pt x="0" y="0"/>
                  </a:moveTo>
                  <a:lnTo>
                    <a:pt x="460094" y="460093"/>
                  </a:lnTo>
                  <a:cubicBezTo>
                    <a:pt x="545165" y="545165"/>
                    <a:pt x="545165" y="683093"/>
                    <a:pt x="460094" y="768164"/>
                  </a:cubicBezTo>
                  <a:lnTo>
                    <a:pt x="0" y="1228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1620039" y="2781376"/>
            <a:ext cx="1941655" cy="33299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dirty="0">
                <a:solidFill>
                  <a:schemeClr val="bg1"/>
                </a:solidFill>
                <a:latin typeface="210 썸타임 L" panose="02020603020101020101" pitchFamily="18" charset="-127"/>
                <a:ea typeface="210 썸타임 L" panose="02020603020101020101" pitchFamily="18" charset="-127"/>
              </a:rPr>
              <a:t>연구 개발 목표</a:t>
            </a:r>
            <a:endParaRPr lang="en-US" altLang="ko-KR" dirty="0">
              <a:solidFill>
                <a:schemeClr val="bg1"/>
              </a:solidFill>
              <a:latin typeface="210 썸타임 L" panose="02020603020101020101" pitchFamily="18" charset="-127"/>
              <a:ea typeface="210 썸타임 L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10350" y="3896210"/>
            <a:ext cx="93753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8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라즈베리파이를</a:t>
            </a:r>
            <a:r>
              <a:rPr lang="ko-KR" altLang="en-US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이용한 자동화 시스템을 통해 도마뱀의 건강 정보를 </a:t>
            </a:r>
            <a:endParaRPr lang="en-US" altLang="ko-KR" sz="28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  </a:t>
            </a:r>
            <a:r>
              <a:rPr lang="ko-KR" altLang="en-US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파악하고</a:t>
            </a:r>
            <a:r>
              <a:rPr lang="en-US" altLang="ko-KR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</a:t>
            </a:r>
            <a:r>
              <a:rPr lang="ko-KR" altLang="en-US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각종 편리한 기능을 제공하는 솔루션을 개발한다</a:t>
            </a:r>
            <a:r>
              <a:rPr lang="en-US" altLang="ko-KR" sz="28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107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01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197813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종합 설계 개요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90747" y="1551354"/>
            <a:ext cx="11268000" cy="5306646"/>
            <a:chOff x="387018" y="812800"/>
            <a:chExt cx="11427611" cy="6045199"/>
          </a:xfrm>
        </p:grpSpPr>
        <p:sp>
          <p:nvSpPr>
            <p:cNvPr id="15" name="양쪽 모서리가 둥근 사각형 14"/>
            <p:cNvSpPr/>
            <p:nvPr/>
          </p:nvSpPr>
          <p:spPr>
            <a:xfrm>
              <a:off x="471285" y="812800"/>
              <a:ext cx="11343344" cy="6045199"/>
            </a:xfrm>
            <a:prstGeom prst="round2SameRect">
              <a:avLst>
                <a:gd name="adj1" fmla="val 4880"/>
                <a:gd name="adj2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381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711200" y="1196900"/>
              <a:ext cx="10778151" cy="5661099"/>
            </a:xfrm>
            <a:custGeom>
              <a:avLst/>
              <a:gdLst>
                <a:gd name="connsiteX0" fmla="*/ 217839 w 10778151"/>
                <a:gd name="connsiteY0" fmla="*/ 0 h 5661099"/>
                <a:gd name="connsiteX1" fmla="*/ 9930519 w 10778151"/>
                <a:gd name="connsiteY1" fmla="*/ 0 h 5661099"/>
                <a:gd name="connsiteX2" fmla="*/ 10778151 w 10778151"/>
                <a:gd name="connsiteY2" fmla="*/ 847632 h 5661099"/>
                <a:gd name="connsiteX3" fmla="*/ 10778151 w 10778151"/>
                <a:gd name="connsiteY3" fmla="*/ 5661099 h 5661099"/>
                <a:gd name="connsiteX4" fmla="*/ 0 w 10778151"/>
                <a:gd name="connsiteY4" fmla="*/ 5661099 h 5661099"/>
                <a:gd name="connsiteX5" fmla="*/ 0 w 10778151"/>
                <a:gd name="connsiteY5" fmla="*/ 217839 h 5661099"/>
                <a:gd name="connsiteX6" fmla="*/ 217839 w 10778151"/>
                <a:gd name="connsiteY6" fmla="*/ 0 h 566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78151" h="5661099">
                  <a:moveTo>
                    <a:pt x="217839" y="0"/>
                  </a:moveTo>
                  <a:lnTo>
                    <a:pt x="9930519" y="0"/>
                  </a:lnTo>
                  <a:lnTo>
                    <a:pt x="10778151" y="847632"/>
                  </a:lnTo>
                  <a:lnTo>
                    <a:pt x="10778151" y="5661099"/>
                  </a:lnTo>
                  <a:lnTo>
                    <a:pt x="0" y="5661099"/>
                  </a:lnTo>
                  <a:lnTo>
                    <a:pt x="0" y="217839"/>
                  </a:lnTo>
                  <a:cubicBezTo>
                    <a:pt x="0" y="97530"/>
                    <a:pt x="97530" y="0"/>
                    <a:pt x="21783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5400000">
              <a:off x="10467568" y="1537956"/>
              <a:ext cx="1678341" cy="692845"/>
            </a:xfrm>
            <a:custGeom>
              <a:avLst/>
              <a:gdLst>
                <a:gd name="connsiteX0" fmla="*/ 180190 w 1133678"/>
                <a:gd name="connsiteY0" fmla="*/ 0 h 468000"/>
                <a:gd name="connsiteX1" fmla="*/ 1133678 w 1133678"/>
                <a:gd name="connsiteY1" fmla="*/ 0 h 468000"/>
                <a:gd name="connsiteX2" fmla="*/ 1133678 w 1133678"/>
                <a:gd name="connsiteY2" fmla="*/ 21775 h 468000"/>
                <a:gd name="connsiteX3" fmla="*/ 181605 w 1133678"/>
                <a:gd name="connsiteY3" fmla="*/ 21775 h 468000"/>
                <a:gd name="connsiteX4" fmla="*/ 20479 w 1133678"/>
                <a:gd name="connsiteY4" fmla="*/ 182901 h 468000"/>
                <a:gd name="connsiteX5" fmla="*/ 20479 w 1133678"/>
                <a:gd name="connsiteY5" fmla="*/ 468000 h 468000"/>
                <a:gd name="connsiteX6" fmla="*/ 0 w 1133678"/>
                <a:gd name="connsiteY6" fmla="*/ 468000 h 468000"/>
                <a:gd name="connsiteX7" fmla="*/ 0 w 1133678"/>
                <a:gd name="connsiteY7" fmla="*/ 180190 h 468000"/>
                <a:gd name="connsiteX8" fmla="*/ 180190 w 1133678"/>
                <a:gd name="connsiteY8" fmla="*/ 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678" h="468000">
                  <a:moveTo>
                    <a:pt x="180190" y="0"/>
                  </a:moveTo>
                  <a:lnTo>
                    <a:pt x="1133678" y="0"/>
                  </a:lnTo>
                  <a:lnTo>
                    <a:pt x="1133678" y="21775"/>
                  </a:lnTo>
                  <a:lnTo>
                    <a:pt x="181605" y="21775"/>
                  </a:lnTo>
                  <a:cubicBezTo>
                    <a:pt x="92618" y="21775"/>
                    <a:pt x="20479" y="93914"/>
                    <a:pt x="20479" y="182901"/>
                  </a:cubicBezTo>
                  <a:lnTo>
                    <a:pt x="20479" y="468000"/>
                  </a:lnTo>
                  <a:lnTo>
                    <a:pt x="0" y="468000"/>
                  </a:lnTo>
                  <a:lnTo>
                    <a:pt x="0" y="180190"/>
                  </a:lnTo>
                  <a:cubicBezTo>
                    <a:pt x="0" y="80674"/>
                    <a:pt x="80674" y="0"/>
                    <a:pt x="18019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rot="16200000" flipH="1">
              <a:off x="8104483" y="352364"/>
              <a:ext cx="1" cy="138569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rot="16200000" flipH="1">
              <a:off x="9495468" y="672138"/>
              <a:ext cx="1" cy="74614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자유형 19"/>
            <p:cNvSpPr/>
            <p:nvPr/>
          </p:nvSpPr>
          <p:spPr>
            <a:xfrm rot="16200000">
              <a:off x="-766038" y="3922773"/>
              <a:ext cx="2977077" cy="578630"/>
            </a:xfrm>
            <a:custGeom>
              <a:avLst/>
              <a:gdLst>
                <a:gd name="connsiteX0" fmla="*/ 194127 w 2010942"/>
                <a:gd name="connsiteY0" fmla="*/ 63224 h 390850"/>
                <a:gd name="connsiteX1" fmla="*/ 78052 w 2010942"/>
                <a:gd name="connsiteY1" fmla="*/ 179299 h 390850"/>
                <a:gd name="connsiteX2" fmla="*/ 78052 w 2010942"/>
                <a:gd name="connsiteY2" fmla="*/ 211551 h 390850"/>
                <a:gd name="connsiteX3" fmla="*/ 194127 w 2010942"/>
                <a:gd name="connsiteY3" fmla="*/ 327626 h 390850"/>
                <a:gd name="connsiteX4" fmla="*/ 1816815 w 2010942"/>
                <a:gd name="connsiteY4" fmla="*/ 327626 h 390850"/>
                <a:gd name="connsiteX5" fmla="*/ 1932890 w 2010942"/>
                <a:gd name="connsiteY5" fmla="*/ 211551 h 390850"/>
                <a:gd name="connsiteX6" fmla="*/ 1932890 w 2010942"/>
                <a:gd name="connsiteY6" fmla="*/ 179299 h 390850"/>
                <a:gd name="connsiteX7" fmla="*/ 1816815 w 2010942"/>
                <a:gd name="connsiteY7" fmla="*/ 63224 h 390850"/>
                <a:gd name="connsiteX8" fmla="*/ 158157 w 2010942"/>
                <a:gd name="connsiteY8" fmla="*/ 0 h 390850"/>
                <a:gd name="connsiteX9" fmla="*/ 1852785 w 2010942"/>
                <a:gd name="connsiteY9" fmla="*/ 0 h 390850"/>
                <a:gd name="connsiteX10" fmla="*/ 2010942 w 2010942"/>
                <a:gd name="connsiteY10" fmla="*/ 158157 h 390850"/>
                <a:gd name="connsiteX11" fmla="*/ 2010942 w 2010942"/>
                <a:gd name="connsiteY11" fmla="*/ 232693 h 390850"/>
                <a:gd name="connsiteX12" fmla="*/ 1852785 w 2010942"/>
                <a:gd name="connsiteY12" fmla="*/ 390850 h 390850"/>
                <a:gd name="connsiteX13" fmla="*/ 158157 w 2010942"/>
                <a:gd name="connsiteY13" fmla="*/ 390850 h 390850"/>
                <a:gd name="connsiteX14" fmla="*/ 0 w 2010942"/>
                <a:gd name="connsiteY14" fmla="*/ 232693 h 390850"/>
                <a:gd name="connsiteX15" fmla="*/ 0 w 2010942"/>
                <a:gd name="connsiteY15" fmla="*/ 158157 h 390850"/>
                <a:gd name="connsiteX16" fmla="*/ 158157 w 2010942"/>
                <a:gd name="connsiteY16" fmla="*/ 0 h 39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0942" h="390850">
                  <a:moveTo>
                    <a:pt x="194127" y="63224"/>
                  </a:moveTo>
                  <a:cubicBezTo>
                    <a:pt x="130021" y="63224"/>
                    <a:pt x="78052" y="115193"/>
                    <a:pt x="78052" y="179299"/>
                  </a:cubicBezTo>
                  <a:lnTo>
                    <a:pt x="78052" y="211551"/>
                  </a:lnTo>
                  <a:cubicBezTo>
                    <a:pt x="78052" y="275657"/>
                    <a:pt x="130021" y="327626"/>
                    <a:pt x="194127" y="327626"/>
                  </a:cubicBezTo>
                  <a:lnTo>
                    <a:pt x="1816815" y="327626"/>
                  </a:lnTo>
                  <a:cubicBezTo>
                    <a:pt x="1880921" y="327626"/>
                    <a:pt x="1932890" y="275657"/>
                    <a:pt x="1932890" y="211551"/>
                  </a:cubicBezTo>
                  <a:lnTo>
                    <a:pt x="1932890" y="179299"/>
                  </a:lnTo>
                  <a:cubicBezTo>
                    <a:pt x="1932890" y="115193"/>
                    <a:pt x="1880921" y="63224"/>
                    <a:pt x="1816815" y="63224"/>
                  </a:cubicBezTo>
                  <a:close/>
                  <a:moveTo>
                    <a:pt x="158157" y="0"/>
                  </a:moveTo>
                  <a:lnTo>
                    <a:pt x="1852785" y="0"/>
                  </a:lnTo>
                  <a:cubicBezTo>
                    <a:pt x="1940133" y="0"/>
                    <a:pt x="2010942" y="70809"/>
                    <a:pt x="2010942" y="158157"/>
                  </a:cubicBezTo>
                  <a:lnTo>
                    <a:pt x="2010942" y="232693"/>
                  </a:lnTo>
                  <a:cubicBezTo>
                    <a:pt x="2010942" y="320041"/>
                    <a:pt x="1940133" y="390850"/>
                    <a:pt x="1852785" y="390850"/>
                  </a:cubicBezTo>
                  <a:lnTo>
                    <a:pt x="158157" y="390850"/>
                  </a:lnTo>
                  <a:cubicBezTo>
                    <a:pt x="70809" y="390850"/>
                    <a:pt x="0" y="320041"/>
                    <a:pt x="0" y="232693"/>
                  </a:cubicBezTo>
                  <a:lnTo>
                    <a:pt x="0" y="158157"/>
                  </a:lnTo>
                  <a:cubicBezTo>
                    <a:pt x="0" y="70809"/>
                    <a:pt x="70809" y="0"/>
                    <a:pt x="15815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16200000">
              <a:off x="-552107" y="4145164"/>
              <a:ext cx="2025240" cy="14699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 rot="18900000" flipH="1" flipV="1">
              <a:off x="10650135" y="1220987"/>
              <a:ext cx="493145" cy="1156161"/>
            </a:xfrm>
            <a:custGeom>
              <a:avLst/>
              <a:gdLst>
                <a:gd name="connsiteX0" fmla="*/ 0 w 523897"/>
                <a:gd name="connsiteY0" fmla="*/ 0 h 1228258"/>
                <a:gd name="connsiteX1" fmla="*/ 460094 w 523897"/>
                <a:gd name="connsiteY1" fmla="*/ 460093 h 1228258"/>
                <a:gd name="connsiteX2" fmla="*/ 460094 w 523897"/>
                <a:gd name="connsiteY2" fmla="*/ 768164 h 1228258"/>
                <a:gd name="connsiteX3" fmla="*/ 0 w 523897"/>
                <a:gd name="connsiteY3" fmla="*/ 1228258 h 1228258"/>
                <a:gd name="connsiteX4" fmla="*/ 0 w 523897"/>
                <a:gd name="connsiteY4" fmla="*/ 0 h 122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897" h="1228258">
                  <a:moveTo>
                    <a:pt x="0" y="0"/>
                  </a:moveTo>
                  <a:lnTo>
                    <a:pt x="460094" y="460093"/>
                  </a:lnTo>
                  <a:cubicBezTo>
                    <a:pt x="545165" y="545165"/>
                    <a:pt x="545165" y="683093"/>
                    <a:pt x="460094" y="768164"/>
                  </a:cubicBezTo>
                  <a:lnTo>
                    <a:pt x="0" y="1228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1538758" y="2505608"/>
            <a:ext cx="1941655" cy="332990"/>
          </a:xfrm>
          <a:prstGeom prst="roundRect">
            <a:avLst>
              <a:gd name="adj" fmla="val 50000"/>
            </a:avLst>
          </a:prstGeom>
          <a:solidFill>
            <a:srgbClr val="DA513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dirty="0">
                <a:solidFill>
                  <a:schemeClr val="bg1"/>
                </a:solidFill>
                <a:latin typeface="210 썸타임 L" panose="02020603020101020101" pitchFamily="18" charset="-127"/>
                <a:ea typeface="210 썸타임 L" panose="02020603020101020101" pitchFamily="18" charset="-127"/>
              </a:rPr>
              <a:t>연구 개발 효과</a:t>
            </a:r>
            <a:endParaRPr lang="en-US" altLang="ko-KR" dirty="0">
              <a:solidFill>
                <a:schemeClr val="bg1"/>
              </a:solidFill>
              <a:latin typeface="210 썸타임 L" panose="02020603020101020101" pitchFamily="18" charset="-127"/>
              <a:ea typeface="210 썸타임 L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00281" y="2884609"/>
            <a:ext cx="8030252" cy="195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환경 조성의 자동화를 통한 도마뱀 사망률 감소</a:t>
            </a:r>
            <a:endParaRPr lang="en-US" altLang="ko-KR" sz="28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도마뱀 상태 관찰을 통한 원인 파악</a:t>
            </a:r>
            <a:endParaRPr lang="en-US" altLang="ko-KR" sz="2800" b="1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도마뱀을 키우는 사람들의 어려움 해소</a:t>
            </a:r>
          </a:p>
        </p:txBody>
      </p:sp>
      <p:sp>
        <p:nvSpPr>
          <p:cNvPr id="41" name="등호 40"/>
          <p:cNvSpPr/>
          <p:nvPr/>
        </p:nvSpPr>
        <p:spPr>
          <a:xfrm>
            <a:off x="4891544" y="4964506"/>
            <a:ext cx="1657350" cy="1108710"/>
          </a:xfrm>
          <a:prstGeom prst="mathEqua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48894" y="5195695"/>
            <a:ext cx="4137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C00000"/>
                </a:solidFill>
                <a:latin typeface="210 싸나이 L" panose="02020603020101020101" pitchFamily="18" charset="-127"/>
                <a:ea typeface="210 싸나이 L" panose="02020603020101020101" pitchFamily="18" charset="-127"/>
              </a:rPr>
              <a:t>사용자 편의성 증대</a:t>
            </a:r>
          </a:p>
        </p:txBody>
      </p:sp>
    </p:spTree>
    <p:extLst>
      <p:ext uri="{BB962C8B-B14F-4D97-AF65-F5344CB8AC3E}">
        <p14:creationId xmlns:p14="http://schemas.microsoft.com/office/powerpoint/2010/main" val="275149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02</a:t>
            </a:r>
            <a:endParaRPr lang="ko-KR" altLang="en-US" sz="24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75787" y="900761"/>
            <a:ext cx="298397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관련 제품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03CF7F-4425-44A1-A4F1-C5B98394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715485"/>
            <a:ext cx="6629400" cy="2486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99FDC2-CD9E-4D19-9A5C-4572C08FBA68}"/>
              </a:ext>
            </a:extLst>
          </p:cNvPr>
          <p:cNvSpPr txBox="1"/>
          <p:nvPr/>
        </p:nvSpPr>
        <p:spPr>
          <a:xfrm>
            <a:off x="2349621" y="4447465"/>
            <a:ext cx="74927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불에 잘 타지 않는 안전한 </a:t>
            </a:r>
            <a:r>
              <a:rPr lang="ko-KR" altLang="en-US" sz="2800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포맥스</a:t>
            </a:r>
            <a:r>
              <a:rPr lang="ko-KR" altLang="en-US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소재 사용</a:t>
            </a:r>
            <a:endParaRPr lang="en-US" altLang="ko-KR" sz="28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매립형 자동 온도 조절기가 탑재되어 최적의 온도 제공</a:t>
            </a:r>
            <a:endParaRPr lang="en-US" altLang="ko-KR" sz="28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강화유리 사용으로 관찰에 용이</a:t>
            </a:r>
            <a:r>
              <a:rPr lang="en-US" altLang="ko-KR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&amp;</a:t>
            </a:r>
            <a:r>
              <a:rPr lang="ko-KR" altLang="en-US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안전</a:t>
            </a:r>
            <a:endParaRPr lang="en-US" altLang="ko-KR" sz="28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환풍구를 통해 공기 순환과 통풍에 용이</a:t>
            </a:r>
          </a:p>
        </p:txBody>
      </p:sp>
    </p:spTree>
    <p:extLst>
      <p:ext uri="{BB962C8B-B14F-4D97-AF65-F5344CB8AC3E}">
        <p14:creationId xmlns:p14="http://schemas.microsoft.com/office/powerpoint/2010/main" val="1083594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03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378661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210 데이라잇 R" panose="02020603020101020101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210 데이라잇 R" panose="02020603020101020101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210 데이라잇 R" panose="02020603020101020101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210 데이라잇 R" panose="02020603020101020101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시스템 수행 시나리오 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(</a:t>
            </a: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사용자</a:t>
            </a: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)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pic>
        <p:nvPicPr>
          <p:cNvPr id="2050" name="Picture 2" descr="smartphone iconì ëí ì´ë¯¸ì§ ê²ìê²°ê³¼">
            <a:extLst>
              <a:ext uri="{FF2B5EF4-FFF2-40B4-BE49-F238E27FC236}">
                <a16:creationId xmlns:a16="http://schemas.microsoft.com/office/drawing/2014/main" id="{05D9782B-4AFD-473E-9839-E157EC312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405" y="1326762"/>
            <a:ext cx="1023348" cy="10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CB10BCA-30C2-49BC-B2E1-D9B2612D341D}"/>
              </a:ext>
            </a:extLst>
          </p:cNvPr>
          <p:cNvCxnSpPr>
            <a:cxnSpLocks/>
          </p:cNvCxnSpPr>
          <p:nvPr/>
        </p:nvCxnSpPr>
        <p:spPr>
          <a:xfrm flipH="1">
            <a:off x="1781287" y="1982226"/>
            <a:ext cx="9231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bluetooth iconì ëí ì´ë¯¸ì§ ê²ìê²°ê³¼">
            <a:extLst>
              <a:ext uri="{FF2B5EF4-FFF2-40B4-BE49-F238E27FC236}">
                <a16:creationId xmlns:a16="http://schemas.microsoft.com/office/drawing/2014/main" id="{40596CE5-05FD-46E4-9159-9FCE5BD47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69" y="1598650"/>
            <a:ext cx="905372" cy="9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373A7D-8193-48EB-86E0-D319F643A5DC}"/>
              </a:ext>
            </a:extLst>
          </p:cNvPr>
          <p:cNvSpPr txBox="1"/>
          <p:nvPr/>
        </p:nvSpPr>
        <p:spPr>
          <a:xfrm>
            <a:off x="4493513" y="245276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블루투스 연결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2A20D2-1D0A-4F32-831F-840D71BE1EAE}"/>
              </a:ext>
            </a:extLst>
          </p:cNvPr>
          <p:cNvSpPr txBox="1"/>
          <p:nvPr/>
        </p:nvSpPr>
        <p:spPr>
          <a:xfrm>
            <a:off x="8127909" y="2171800"/>
            <a:ext cx="1551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자유게시판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85D356-895D-431A-A435-30F7F828AE3A}"/>
              </a:ext>
            </a:extLst>
          </p:cNvPr>
          <p:cNvSpPr txBox="1"/>
          <p:nvPr/>
        </p:nvSpPr>
        <p:spPr>
          <a:xfrm>
            <a:off x="8281249" y="3376594"/>
            <a:ext cx="128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병원정보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A24DDC-9C71-4E61-AA14-219E6499E439}"/>
              </a:ext>
            </a:extLst>
          </p:cNvPr>
          <p:cNvSpPr txBox="1"/>
          <p:nvPr/>
        </p:nvSpPr>
        <p:spPr>
          <a:xfrm>
            <a:off x="2668122" y="228866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앱 로그인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59EC221-61A3-4B9D-B524-B66166191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6" y="1536527"/>
            <a:ext cx="865138" cy="941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C3FE7-5CF7-4F25-8ABB-F792BA0FC9C4}"/>
              </a:ext>
            </a:extLst>
          </p:cNvPr>
          <p:cNvSpPr txBox="1"/>
          <p:nvPr/>
        </p:nvSpPr>
        <p:spPr>
          <a:xfrm>
            <a:off x="830161" y="2564040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a typeface="210 데이라잇 R" panose="02020603020101020101"/>
              </a:rPr>
              <a:t>APP</a:t>
            </a:r>
            <a:endParaRPr lang="ko-KR" altLang="en-US" sz="2000" dirty="0">
              <a:solidFill>
                <a:schemeClr val="bg1"/>
              </a:solidFill>
              <a:ea typeface="210 데이라잇 R" panose="02020603020101020101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74C14AC-1332-4039-AB7A-6CC2461508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40" y="1544766"/>
            <a:ext cx="593395" cy="59339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1EE6F75-ADA2-40D9-9A43-1712FFFF3E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258" y="1575744"/>
            <a:ext cx="531437" cy="531437"/>
          </a:xfrm>
          <a:prstGeom prst="rect">
            <a:avLst/>
          </a:prstGeom>
        </p:spPr>
      </p:pic>
      <p:sp>
        <p:nvSpPr>
          <p:cNvPr id="2048" name="타원 2047">
            <a:extLst>
              <a:ext uri="{FF2B5EF4-FFF2-40B4-BE49-F238E27FC236}">
                <a16:creationId xmlns:a16="http://schemas.microsoft.com/office/drawing/2014/main" id="{F1C2EC61-362B-4234-958D-233CDBCDD194}"/>
              </a:ext>
            </a:extLst>
          </p:cNvPr>
          <p:cNvSpPr/>
          <p:nvPr/>
        </p:nvSpPr>
        <p:spPr>
          <a:xfrm>
            <a:off x="7893386" y="1146043"/>
            <a:ext cx="3149319" cy="303580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210 데이라잇 R" panose="02020603020101020101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DCC2A3-39DA-461C-8F9C-266A3DDAB3F7}"/>
              </a:ext>
            </a:extLst>
          </p:cNvPr>
          <p:cNvSpPr txBox="1"/>
          <p:nvPr/>
        </p:nvSpPr>
        <p:spPr>
          <a:xfrm>
            <a:off x="9537685" y="2168480"/>
            <a:ext cx="120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사육정보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4B8D016-D89F-4D64-86E7-7F5463F13BF0}"/>
              </a:ext>
            </a:extLst>
          </p:cNvPr>
          <p:cNvCxnSpPr>
            <a:cxnSpLocks/>
          </p:cNvCxnSpPr>
          <p:nvPr/>
        </p:nvCxnSpPr>
        <p:spPr>
          <a:xfrm flipH="1">
            <a:off x="6065919" y="2057085"/>
            <a:ext cx="18274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10" descr="wifi iconì ëí ì´ë¯¸ì§ ê²ìê²°ê³¼">
            <a:extLst>
              <a:ext uri="{FF2B5EF4-FFF2-40B4-BE49-F238E27FC236}">
                <a16:creationId xmlns:a16="http://schemas.microsoft.com/office/drawing/2014/main" id="{E3AE3D8C-E41F-495F-AFA4-F03EDC0E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592" y="3150706"/>
            <a:ext cx="1153268" cy="11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38DD17A-4C0E-4B19-8EFB-305BB5610AAE}"/>
              </a:ext>
            </a:extLst>
          </p:cNvPr>
          <p:cNvSpPr txBox="1"/>
          <p:nvPr/>
        </p:nvSpPr>
        <p:spPr>
          <a:xfrm>
            <a:off x="4340026" y="4164409"/>
            <a:ext cx="190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와이파이 연결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D15CDB7-AEA9-4E7F-B865-F2D2AF367B85}"/>
              </a:ext>
            </a:extLst>
          </p:cNvPr>
          <p:cNvCxnSpPr>
            <a:cxnSpLocks/>
          </p:cNvCxnSpPr>
          <p:nvPr/>
        </p:nvCxnSpPr>
        <p:spPr>
          <a:xfrm flipV="1">
            <a:off x="5301234" y="2907797"/>
            <a:ext cx="0" cy="389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7" name="그림 2076">
            <a:extLst>
              <a:ext uri="{FF2B5EF4-FFF2-40B4-BE49-F238E27FC236}">
                <a16:creationId xmlns:a16="http://schemas.microsoft.com/office/drawing/2014/main" id="{0279D941-7B66-4C2B-AEF5-6D3F87ABAE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037" y="2740979"/>
            <a:ext cx="633878" cy="63387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E5C093F-5123-4E6A-829F-C535B77E41E9}"/>
              </a:ext>
            </a:extLst>
          </p:cNvPr>
          <p:cNvSpPr txBox="1"/>
          <p:nvPr/>
        </p:nvSpPr>
        <p:spPr>
          <a:xfrm>
            <a:off x="9484190" y="3355102"/>
            <a:ext cx="120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모니터링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AD2AB542-6C2C-497C-A4AA-6083E38CBAF7}"/>
              </a:ext>
            </a:extLst>
          </p:cNvPr>
          <p:cNvCxnSpPr>
            <a:cxnSpLocks/>
          </p:cNvCxnSpPr>
          <p:nvPr/>
        </p:nvCxnSpPr>
        <p:spPr>
          <a:xfrm flipH="1">
            <a:off x="3727753" y="2029208"/>
            <a:ext cx="9231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92199757-B5C6-4613-8358-CA18F3710F59}"/>
              </a:ext>
            </a:extLst>
          </p:cNvPr>
          <p:cNvCxnSpPr>
            <a:cxnSpLocks/>
          </p:cNvCxnSpPr>
          <p:nvPr/>
        </p:nvCxnSpPr>
        <p:spPr>
          <a:xfrm>
            <a:off x="3222211" y="2706505"/>
            <a:ext cx="0" cy="4631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61E1C2D-D996-48F1-A35F-F68C054D8C57}"/>
              </a:ext>
            </a:extLst>
          </p:cNvPr>
          <p:cNvCxnSpPr>
            <a:cxnSpLocks/>
          </p:cNvCxnSpPr>
          <p:nvPr/>
        </p:nvCxnSpPr>
        <p:spPr>
          <a:xfrm>
            <a:off x="5282481" y="4596285"/>
            <a:ext cx="0" cy="422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1C65A3E-0F95-4B72-8ED4-CF53538595DA}"/>
              </a:ext>
            </a:extLst>
          </p:cNvPr>
          <p:cNvCxnSpPr>
            <a:cxnSpLocks/>
          </p:cNvCxnSpPr>
          <p:nvPr/>
        </p:nvCxnSpPr>
        <p:spPr>
          <a:xfrm>
            <a:off x="9870258" y="3768695"/>
            <a:ext cx="0" cy="10390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1C65A3E-0F95-4B72-8ED4-CF53538595DA}"/>
              </a:ext>
            </a:extLst>
          </p:cNvPr>
          <p:cNvCxnSpPr>
            <a:cxnSpLocks/>
          </p:cNvCxnSpPr>
          <p:nvPr/>
        </p:nvCxnSpPr>
        <p:spPr>
          <a:xfrm>
            <a:off x="10202072" y="3770948"/>
            <a:ext cx="0" cy="13100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12" descr="pet hospital iconì ëí ì´ë¯¸ì§ ê²ìê²°ê³¼">
            <a:extLst>
              <a:ext uri="{FF2B5EF4-FFF2-40B4-BE49-F238E27FC236}">
                <a16:creationId xmlns:a16="http://schemas.microsoft.com/office/drawing/2014/main" id="{7BE9DB3B-D3FA-4E12-B83E-DAB637471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911" y="2661776"/>
            <a:ext cx="659852" cy="65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3596B17-BC6F-4B29-A24A-5F018DBC63A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09" y="5239899"/>
            <a:ext cx="904550" cy="9045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8663078-BE4F-42F5-B48B-6823B6AD519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31" y="5366141"/>
            <a:ext cx="792842" cy="7928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FAE60E2-EC6A-4CE9-AD3F-50BD179C1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36" y="3316420"/>
            <a:ext cx="904550" cy="9045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C7BE24-4B81-4095-813A-E8DABD067905}"/>
              </a:ext>
            </a:extLst>
          </p:cNvPr>
          <p:cNvSpPr txBox="1"/>
          <p:nvPr/>
        </p:nvSpPr>
        <p:spPr>
          <a:xfrm>
            <a:off x="2639965" y="4322109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사용자 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DB</a:t>
            </a:r>
            <a:endParaRPr lang="ko-KR" altLang="en-US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8625E8-DAF1-4ABC-AA64-07F370B3201D}"/>
              </a:ext>
            </a:extLst>
          </p:cNvPr>
          <p:cNvSpPr txBox="1"/>
          <p:nvPr/>
        </p:nvSpPr>
        <p:spPr>
          <a:xfrm>
            <a:off x="9367569" y="6281832"/>
            <a:ext cx="1669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사육장 상태 </a:t>
            </a:r>
            <a:r>
              <a:rPr lang="en-US" altLang="ko-KR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DB</a:t>
            </a:r>
            <a:endParaRPr lang="ko-KR" altLang="en-US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519B08-A22C-4C6D-AF5C-B015F740B953}"/>
              </a:ext>
            </a:extLst>
          </p:cNvPr>
          <p:cNvSpPr txBox="1"/>
          <p:nvPr/>
        </p:nvSpPr>
        <p:spPr>
          <a:xfrm>
            <a:off x="2873397" y="630011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서버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90069EF-A61E-421C-87C4-F0503DEC8570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259" y="5081005"/>
            <a:ext cx="1180158" cy="1180158"/>
          </a:xfrm>
          <a:prstGeom prst="rect">
            <a:avLst/>
          </a:prstGeom>
        </p:spPr>
      </p:pic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2258CB0-1459-4441-AA68-6ED9AD50E5FE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5887417" y="4805204"/>
            <a:ext cx="3982841" cy="865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59037D3-1B4F-4D29-88F4-4B2322224E8D}"/>
              </a:ext>
            </a:extLst>
          </p:cNvPr>
          <p:cNvCxnSpPr>
            <a:cxnSpLocks/>
          </p:cNvCxnSpPr>
          <p:nvPr/>
        </p:nvCxnSpPr>
        <p:spPr>
          <a:xfrm>
            <a:off x="3214524" y="4805204"/>
            <a:ext cx="0" cy="4279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8625E8-DAF1-4ABC-AA64-07F370B3201D}"/>
              </a:ext>
            </a:extLst>
          </p:cNvPr>
          <p:cNvSpPr txBox="1"/>
          <p:nvPr/>
        </p:nvSpPr>
        <p:spPr>
          <a:xfrm>
            <a:off x="4399966" y="6263753"/>
            <a:ext cx="176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/>
              </a:rPr>
              <a:t>라즈베리파이</a:t>
            </a:r>
            <a:endParaRPr lang="ko-KR" altLang="en-US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504115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90747" y="188712"/>
            <a:ext cx="661778" cy="477698"/>
          </a:xfrm>
          <a:prstGeom prst="roundRect">
            <a:avLst>
              <a:gd name="adj" fmla="val 9569"/>
            </a:avLst>
          </a:prstGeom>
          <a:solidFill>
            <a:srgbClr val="FE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latin typeface="210 상상공작소 B" panose="02020603020101020101" pitchFamily="18" charset="-127"/>
                <a:ea typeface="210 상상공작소 B" panose="02020603020101020101" pitchFamily="18" charset="-127"/>
              </a:rPr>
              <a:t>04</a:t>
            </a:r>
            <a:endParaRPr lang="ko-KR" altLang="en-US" sz="2800" b="1" dirty="0">
              <a:solidFill>
                <a:prstClr val="white"/>
              </a:solidFill>
              <a:latin typeface="210 상상공작소 B" panose="02020603020101020101" pitchFamily="18" charset="-127"/>
              <a:ea typeface="210 상상공작소 B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90747" y="900761"/>
            <a:ext cx="11268000" cy="0"/>
          </a:xfrm>
          <a:prstGeom prst="line">
            <a:avLst/>
          </a:prstGeom>
          <a:ln w="22225" cap="rnd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90747" y="900761"/>
            <a:ext cx="4568933" cy="0"/>
          </a:xfrm>
          <a:prstGeom prst="line">
            <a:avLst/>
          </a:prstGeom>
          <a:ln w="19050" cap="rnd">
            <a:solidFill>
              <a:srgbClr val="FE1818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498713" y="1042503"/>
            <a:ext cx="415910" cy="175612"/>
            <a:chOff x="518685" y="5627247"/>
            <a:chExt cx="415910" cy="175612"/>
          </a:xfrm>
        </p:grpSpPr>
        <p:sp>
          <p:nvSpPr>
            <p:cNvPr id="9" name="이등변 삼각형 8"/>
            <p:cNvSpPr/>
            <p:nvPr/>
          </p:nvSpPr>
          <p:spPr>
            <a:xfrm rot="5400000">
              <a:off x="735094" y="5639358"/>
              <a:ext cx="175612" cy="15139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98595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18685" y="5640549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4960" y="5639358"/>
              <a:ext cx="36000" cy="1513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66033" y="46687"/>
            <a:ext cx="5182861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H/W </a:t>
            </a:r>
            <a:r>
              <a:rPr lang="ko-KR" altLang="en-US" sz="2800" kern="0" dirty="0">
                <a:solidFill>
                  <a:schemeClr val="bg1"/>
                </a:solidFill>
                <a:latin typeface="210 도시락 B" panose="02020603020101020101" pitchFamily="18" charset="-127"/>
                <a:ea typeface="210 도시락 B" panose="02020603020101020101" pitchFamily="18" charset="-127"/>
              </a:rPr>
              <a:t>구성도</a:t>
            </a:r>
            <a:endParaRPr lang="en-US" altLang="ko-KR" sz="900" kern="0" dirty="0">
              <a:solidFill>
                <a:schemeClr val="bg1">
                  <a:lumMod val="75000"/>
                </a:schemeClr>
              </a:solidFill>
              <a:latin typeface="210 도시락 B" panose="02020603020101020101" pitchFamily="18" charset="-127"/>
              <a:ea typeface="210 도시락 B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90747" y="1606379"/>
            <a:ext cx="11268000" cy="46955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77017" y="3753361"/>
            <a:ext cx="1700008" cy="1255331"/>
            <a:chOff x="6841414" y="2334994"/>
            <a:chExt cx="897924" cy="62607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6841414" y="2334994"/>
              <a:ext cx="897924" cy="62607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279D941-7B66-4C2B-AEF5-6D3F87AB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399" y="2368055"/>
              <a:ext cx="559955" cy="559955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926911" y="5061555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사육장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90069EF-A61E-421C-87C4-F0503DEC857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27" y="3631293"/>
            <a:ext cx="1499463" cy="14994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8625E8-DAF1-4ABC-AA64-07F370B3201D}"/>
              </a:ext>
            </a:extLst>
          </p:cNvPr>
          <p:cNvSpPr txBox="1"/>
          <p:nvPr/>
        </p:nvSpPr>
        <p:spPr>
          <a:xfrm>
            <a:off x="8713302" y="3775814"/>
            <a:ext cx="1028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스마트폰</a:t>
            </a:r>
          </a:p>
        </p:txBody>
      </p:sp>
      <p:pic>
        <p:nvPicPr>
          <p:cNvPr id="1026" name="Picture 2" descr="C:\Users\KBW\Desktop\plus-big-circle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848" y="3860412"/>
            <a:ext cx="1041229" cy="10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5977322" y="4381024"/>
            <a:ext cx="2276992" cy="741494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18" y="4916595"/>
            <a:ext cx="961099" cy="9610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9EC221-61A3-4B9D-B524-B661661910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374" y="2800865"/>
            <a:ext cx="1050877" cy="1018184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V="1">
            <a:off x="9255460" y="4189975"/>
            <a:ext cx="0" cy="627666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18625E8-DAF1-4ABC-AA64-07F370B3201D}"/>
              </a:ext>
            </a:extLst>
          </p:cNvPr>
          <p:cNvSpPr txBox="1"/>
          <p:nvPr/>
        </p:nvSpPr>
        <p:spPr>
          <a:xfrm>
            <a:off x="8713302" y="5865848"/>
            <a:ext cx="1427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웹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,DB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서버</a:t>
            </a:r>
          </a:p>
        </p:txBody>
      </p:sp>
      <p:pic>
        <p:nvPicPr>
          <p:cNvPr id="1029" name="Picture 5" descr="C:\Users\KBW\Desktop\gps-7052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496" y="1754660"/>
            <a:ext cx="672008" cy="6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KBW\Desktop\18-5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488" y="1754660"/>
            <a:ext cx="663200" cy="6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233043" y="2435164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&lt;</a:t>
            </a:r>
            <a:r>
              <a:rPr lang="ko-KR" altLang="en-US" sz="14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블루투스</a:t>
            </a:r>
            <a:r>
              <a:rPr lang="en-US" altLang="ko-KR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&gt;</a:t>
            </a:r>
            <a:endParaRPr lang="ko-KR" altLang="en-US" sz="1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458496" y="2431973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&lt;GPS&gt;</a:t>
            </a:r>
            <a:endParaRPr lang="ko-KR" altLang="en-US" sz="1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366033" y="2396347"/>
            <a:ext cx="1428614" cy="786587"/>
            <a:chOff x="1432430" y="2427776"/>
            <a:chExt cx="1428614" cy="786587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430" y="2427776"/>
              <a:ext cx="786587" cy="786587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264" y="2434336"/>
              <a:ext cx="756780" cy="756780"/>
            </a:xfrm>
            <a:prstGeom prst="rect">
              <a:avLst/>
            </a:prstGeom>
          </p:spPr>
        </p:pic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826" y="2396347"/>
            <a:ext cx="836018" cy="83601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81" y="2432526"/>
            <a:ext cx="763660" cy="7636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500878" y="3232365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&lt;</a:t>
            </a:r>
            <a:r>
              <a:rPr lang="ko-KR" altLang="en-US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온</a:t>
            </a:r>
            <a:r>
              <a:rPr lang="en-US" altLang="ko-KR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  <a:r>
              <a:rPr lang="ko-KR" altLang="en-US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습도 센서</a:t>
            </a:r>
            <a:r>
              <a:rPr lang="en-US" altLang="ko-KR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&gt;</a:t>
            </a:r>
            <a:endParaRPr lang="ko-KR" altLang="en-US" sz="1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39605" y="5122518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라즈베리파이</a:t>
            </a:r>
            <a:endParaRPr lang="ko-KR" altLang="en-US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50945" y="3237030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&lt;</a:t>
            </a:r>
            <a:r>
              <a:rPr lang="ko-KR" altLang="en-US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먹이자동지급</a:t>
            </a:r>
            <a:r>
              <a:rPr lang="en-US" altLang="ko-KR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&gt;</a:t>
            </a:r>
            <a:endParaRPr lang="ko-KR" altLang="en-US" sz="1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16903" y="3224386"/>
            <a:ext cx="14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&lt;</a:t>
            </a:r>
            <a:r>
              <a:rPr lang="ko-KR" altLang="en-US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파이카메라 센서</a:t>
            </a:r>
            <a:r>
              <a:rPr lang="en-US" altLang="ko-KR" sz="14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&gt;</a:t>
            </a:r>
            <a:endParaRPr lang="ko-KR" altLang="en-US" sz="14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858327" y="2678383"/>
            <a:ext cx="2247705" cy="20486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175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3228</Words>
  <Application>Microsoft Office PowerPoint</Application>
  <PresentationFormat>와이드스크린</PresentationFormat>
  <Paragraphs>905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4" baseType="lpstr">
      <vt:lpstr>Microsoft YaHei UI</vt:lpstr>
      <vt:lpstr>Wingdings</vt:lpstr>
      <vt:lpstr>210 역전다방 B</vt:lpstr>
      <vt:lpstr>Arial</vt:lpstr>
      <vt:lpstr>210 썸타임 L</vt:lpstr>
      <vt:lpstr>210 싸나이 L</vt:lpstr>
      <vt:lpstr>210 스톤에이지 R</vt:lpstr>
      <vt:lpstr>210 상상공작소 B</vt:lpstr>
      <vt:lpstr>Aharoni</vt:lpstr>
      <vt:lpstr>배달의민족 한나는 열한살</vt:lpstr>
      <vt:lpstr>210 도시락 B</vt:lpstr>
      <vt:lpstr>210 데이라잇 R</vt:lpstr>
      <vt:lpstr>굴림</vt:lpstr>
      <vt:lpstr>210 다락방 R</vt:lpstr>
      <vt:lpstr>210 나무젓가락 B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한 다예</cp:lastModifiedBy>
  <cp:revision>481</cp:revision>
  <dcterms:created xsi:type="dcterms:W3CDTF">2019-02-08T07:37:09Z</dcterms:created>
  <dcterms:modified xsi:type="dcterms:W3CDTF">2019-06-19T05:06:28Z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